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4"/>
  </p:sldMasterIdLst>
  <p:sldIdLst>
    <p:sldId id="256" r:id="rId5"/>
    <p:sldId id="265" r:id="rId6"/>
    <p:sldId id="269" r:id="rId7"/>
    <p:sldId id="267" r:id="rId8"/>
    <p:sldId id="268" r:id="rId9"/>
    <p:sldId id="258" r:id="rId10"/>
    <p:sldId id="259" r:id="rId11"/>
    <p:sldId id="260" r:id="rId12"/>
    <p:sldId id="261" r:id="rId13"/>
    <p:sldId id="262" r:id="rId14"/>
    <p:sldId id="263" r:id="rId15"/>
    <p:sldId id="264" r:id="rId16"/>
    <p:sldId id="279" r:id="rId17"/>
    <p:sldId id="273" r:id="rId18"/>
    <p:sldId id="274" r:id="rId19"/>
    <p:sldId id="275" r:id="rId20"/>
    <p:sldId id="276" r:id="rId21"/>
    <p:sldId id="278" r:id="rId22"/>
    <p:sldId id="271" r:id="rId23"/>
    <p:sldId id="272" r:id="rId24"/>
    <p:sldId id="266"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167629-D303-4258-8FE3-3F10A739995D}" v="22" dt="2021-06-24T23:43:50.810"/>
    <p1510:client id="{2F19C1A3-8657-44C4-B996-23B107B86B0B}" v="1893" dt="2022-06-20T19:06:37.718"/>
    <p1510:client id="{D83C2061-2E35-4C24-94B9-2D3ADD10C50B}" v="428" dt="2022-06-22T12:35:14.732"/>
    <p1510:client id="{09782156-2648-4BD1-01C9-A4B374417F7D}" v="1239" dt="2021-06-21T20:26:50.316"/>
    <p1510:client id="{77CE61B5-032F-0474-5233-1179C90B770A}" v="2950" dt="2021-06-18T14:37:53.579"/>
    <p1510:client id="{E4D4D81C-04C1-4AD5-ABBA-398BD4B2698E}" v="475" dt="2022-06-22T19:33:47.470"/>
    <p1510:client id="{0B053F32-7C0F-40F9-B26C-5919FA954C33}" v="8" dt="2022-06-20T17:06:48.349"/>
    <p1510:client id="{7F33D9AC-9D8A-4B79-84D0-5D27F6D8A4E9}" v="59" dt="2021-06-24T13:19:27.793"/>
    <p1510:client id="{12B03021-1FC3-4BCF-B19A-49D5182E6AEE}" v="406" dt="2022-06-21T20:11:21.316"/>
    <p1510:client id="{4AD9B1A1-31E2-6481-E8E0-4C112493BC87}" v="337" dt="2021-06-21T16:55:32.248"/>
    <p1510:client id="{221A7AFA-EAAD-43AE-B4BD-F646CFF7A936}" v="25" dt="2022-06-11T14:43:22.524"/>
    <p1510:client id="{54F4C095-996E-4E35-815A-5F7BCD7015EF}" v="562" dt="2022-06-21T20:43:27.163"/>
    <p1510:client id="{B65456D7-EABF-4F12-BB46-130C544A4202}" v="172" dt="2022-06-23T13:06:38.155"/>
    <p1510:client id="{B9A0D22B-4506-47E9-9D85-641CF1E396F1}" v="164" dt="2022-06-22T19:40:30.750"/>
    <p1510:client id="{BBD321A2-0648-4B97-94EE-0BF3620B8BBC}" v="190" dt="2022-06-20T15:58:49.938"/>
    <p1510:client id="{C277EE37-FA39-442A-8D8F-8FF663F72457}" v="144" dt="2021-06-17T20:15:48.177"/>
    <p1510:client id="{E7F8485D-9B34-D0E4-F033-E1579CCAFF4F}" v="1446" dt="2021-06-17T21:20:16.398"/>
    <p1510:client id="{EA0747D1-D970-4845-A4DE-58298F879391}" v="155" dt="2022-06-20T15:32:20.145"/>
    <p1510:client id="{EA47A239-29C6-9C8E-A32C-32DB8878EAF0}" v="153" dt="2021-06-21T16:36:13.979"/>
    <p1510:client id="{FE888B09-6498-40F6-B84E-5D6A265AE388}" v="10" dt="2021-06-24T13:37:05.6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5586B75A-687E-405C-8A0B-8D00578BA2C3}" type="datetimeFigureOut">
              <a:rPr lang="en-US" dirty="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6/24/2022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586B75A-687E-405C-8A0B-8D00578BA2C3}" type="datetimeFigureOut">
              <a:rPr lang="en-US" dirty="0"/>
              <a:pPr/>
              <a:t>6/24/2022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86B75A-687E-405C-8A0B-8D00578BA2C3}" type="datetimeFigureOut">
              <a:rPr lang="en-US" dirty="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6/24/2022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5586B75A-687E-405C-8A0B-8D00578BA2C3}" type="datetimeFigureOut">
              <a:rPr lang="en-US" dirty="0"/>
              <a:pPr/>
              <a:t>6/24/2022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Date Placeholder 1"/>
          <p:cNvSpPr>
            <a:spLocks noGrp="1"/>
          </p:cNvSpPr>
          <p:nvPr>
            <p:ph type="dt" sz="half" idx="10"/>
          </p:nvPr>
        </p:nvSpPr>
        <p:spPr/>
        <p:txBody>
          <a:bodyPr/>
          <a:lstStyle/>
          <a:p>
            <a:fld id="{5586B75A-687E-405C-8A0B-8D00578BA2C3}" type="datetimeFigureOut">
              <a:rPr lang="en-US" dirty="0"/>
              <a:pPr/>
              <a:t>6/24/2022</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p>
        </p:txBody>
      </p:sp>
      <p:sp>
        <p:nvSpPr>
          <p:cNvPr id="2" name="Date Placeholder 1"/>
          <p:cNvSpPr>
            <a:spLocks noGrp="1"/>
          </p:cNvSpPr>
          <p:nvPr>
            <p:ph type="dt" sz="half" idx="10"/>
          </p:nvPr>
        </p:nvSpPr>
        <p:spPr/>
        <p:txBody>
          <a:bodyPr/>
          <a:lstStyle/>
          <a:p>
            <a:fld id="{5586B75A-687E-405C-8A0B-8D00578BA2C3}" type="datetimeFigureOut">
              <a:rPr lang="en-US" dirty="0"/>
              <a:pPr/>
              <a:t>6/24/2022</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6/24/2022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6/24/2022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6/24/2022</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6/24/2022</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mlaurrie@nfschools.ne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95248" y="1298448"/>
            <a:ext cx="7315200" cy="3013964"/>
          </a:xfrm>
        </p:spPr>
        <p:txBody>
          <a:bodyPr/>
          <a:lstStyle/>
          <a:p>
            <a:r>
              <a:rPr lang="en-US" b="1"/>
              <a:t>American Rescue Plan Act Updated Overview</a:t>
            </a:r>
          </a:p>
        </p:txBody>
      </p:sp>
      <p:sp>
        <p:nvSpPr>
          <p:cNvPr id="3" name="Subtitle 2"/>
          <p:cNvSpPr>
            <a:spLocks noGrp="1"/>
          </p:cNvSpPr>
          <p:nvPr>
            <p:ph type="subTitle" idx="1"/>
          </p:nvPr>
        </p:nvSpPr>
        <p:spPr>
          <a:xfrm>
            <a:off x="1100015" y="4517846"/>
            <a:ext cx="7315200" cy="1066800"/>
          </a:xfrm>
        </p:spPr>
        <p:txBody>
          <a:bodyPr>
            <a:normAutofit fontScale="85000" lnSpcReduction="20000"/>
          </a:bodyPr>
          <a:lstStyle/>
          <a:p>
            <a:r>
              <a:rPr lang="en-US" b="1"/>
              <a:t>City School District of the City of Niagara Falls</a:t>
            </a:r>
          </a:p>
          <a:p>
            <a:r>
              <a:rPr lang="en-US" b="1"/>
              <a:t>Mark R. Laurrie, Superintendent</a:t>
            </a:r>
          </a:p>
          <a:p>
            <a:r>
              <a:rPr lang="en-US" b="1"/>
              <a:t>June 23, 2022</a:t>
            </a:r>
          </a:p>
        </p:txBody>
      </p:sp>
    </p:spTree>
    <p:extLst>
      <p:ext uri="{BB962C8B-B14F-4D97-AF65-F5344CB8AC3E}">
        <p14:creationId xmlns:p14="http://schemas.microsoft.com/office/powerpoint/2010/main" val="3059316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ADBA2-D9DC-4765-A5BD-83AA16D3D565}"/>
              </a:ext>
            </a:extLst>
          </p:cNvPr>
          <p:cNvSpPr>
            <a:spLocks noGrp="1"/>
          </p:cNvSpPr>
          <p:nvPr>
            <p:ph type="title"/>
          </p:nvPr>
        </p:nvSpPr>
        <p:spPr/>
        <p:txBody>
          <a:bodyPr/>
          <a:lstStyle/>
          <a:p>
            <a:r>
              <a:rPr lang="en-US"/>
              <a:t>Instructional Programming:</a:t>
            </a:r>
            <a:br>
              <a:rPr lang="en-US"/>
            </a:br>
            <a:r>
              <a:rPr lang="en-US"/>
              <a:t>Elementary, Prep and High School</a:t>
            </a:r>
            <a:br>
              <a:rPr lang="en-US"/>
            </a:br>
            <a:endParaRPr lang="en-US"/>
          </a:p>
        </p:txBody>
      </p:sp>
      <p:sp>
        <p:nvSpPr>
          <p:cNvPr id="3" name="Content Placeholder 2">
            <a:extLst>
              <a:ext uri="{FF2B5EF4-FFF2-40B4-BE49-F238E27FC236}">
                <a16:creationId xmlns:a16="http://schemas.microsoft.com/office/drawing/2014/main" id="{7904C9F8-7231-4053-B012-7CA66B4E2F7C}"/>
              </a:ext>
            </a:extLst>
          </p:cNvPr>
          <p:cNvSpPr>
            <a:spLocks noGrp="1"/>
          </p:cNvSpPr>
          <p:nvPr>
            <p:ph idx="1"/>
          </p:nvPr>
        </p:nvSpPr>
        <p:spPr/>
        <p:txBody>
          <a:bodyPr/>
          <a:lstStyle/>
          <a:p>
            <a:r>
              <a:rPr lang="en-US" b="1">
                <a:ea typeface="+mn-lt"/>
                <a:cs typeface="+mn-lt"/>
              </a:rPr>
              <a:t>Cross-Disciplinary Pedagogy Coaching: Prep Schools</a:t>
            </a:r>
            <a:endParaRPr lang="en-US" b="1"/>
          </a:p>
          <a:p>
            <a:pPr marL="0" indent="0">
              <a:buNone/>
            </a:pPr>
            <a:r>
              <a:rPr lang="en-US" b="1"/>
              <a:t>The District proposes selecting and training two Instructional Strategies coaches, one per school, to support instructors in planning and delivering classroom activities which focus, engage, and challenge all pupils.  </a:t>
            </a:r>
          </a:p>
          <a:p>
            <a:r>
              <a:rPr lang="en-US" b="1">
                <a:solidFill>
                  <a:schemeClr val="tx2"/>
                </a:solidFill>
              </a:rPr>
              <a:t>Summer Academic Enrichment and Credit Recovery</a:t>
            </a:r>
          </a:p>
          <a:p>
            <a:pPr marL="0" indent="0">
              <a:buNone/>
            </a:pPr>
            <a:r>
              <a:rPr lang="en-US" b="1">
                <a:solidFill>
                  <a:schemeClr val="tx2"/>
                </a:solidFill>
              </a:rPr>
              <a:t>The District proposes funding academic recovery and extended school year enrichment programming and services for students in grades Pre-Kindergarten to 12, to include individualized programs for students with special needs and English Language Learners. Programming will require hiring District teachers, teaching assistants, technology integrators and pupil support staff such as coordinators, counselors, athletic coaches and social workers. </a:t>
            </a:r>
          </a:p>
        </p:txBody>
      </p:sp>
    </p:spTree>
    <p:extLst>
      <p:ext uri="{BB962C8B-B14F-4D97-AF65-F5344CB8AC3E}">
        <p14:creationId xmlns:p14="http://schemas.microsoft.com/office/powerpoint/2010/main" val="41389641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8352C-2D1B-4FE9-B3A6-84769726238B}"/>
              </a:ext>
            </a:extLst>
          </p:cNvPr>
          <p:cNvSpPr>
            <a:spLocks noGrp="1"/>
          </p:cNvSpPr>
          <p:nvPr>
            <p:ph type="title"/>
          </p:nvPr>
        </p:nvSpPr>
        <p:spPr/>
        <p:txBody>
          <a:bodyPr/>
          <a:lstStyle/>
          <a:p>
            <a:r>
              <a:rPr lang="en-US"/>
              <a:t>Instructional Programming: High School</a:t>
            </a:r>
          </a:p>
        </p:txBody>
      </p:sp>
      <p:sp>
        <p:nvSpPr>
          <p:cNvPr id="3" name="Content Placeholder 2">
            <a:extLst>
              <a:ext uri="{FF2B5EF4-FFF2-40B4-BE49-F238E27FC236}">
                <a16:creationId xmlns:a16="http://schemas.microsoft.com/office/drawing/2014/main" id="{8EE0C707-0129-432D-96AC-63FAA504A95E}"/>
              </a:ext>
            </a:extLst>
          </p:cNvPr>
          <p:cNvSpPr>
            <a:spLocks noGrp="1"/>
          </p:cNvSpPr>
          <p:nvPr>
            <p:ph idx="1"/>
          </p:nvPr>
        </p:nvSpPr>
        <p:spPr/>
        <p:txBody>
          <a:bodyPr>
            <a:normAutofit/>
          </a:bodyPr>
          <a:lstStyle/>
          <a:p>
            <a:r>
              <a:rPr lang="en-US" b="1"/>
              <a:t>The District will continue forming a Post-Secondary Success Team at NFHS to monitor student progress, support credit accrual and connect students with internship and work-based learning opportunities. The Team will include three (3) work-based Learning Coordinators, two (2) school counselors, two (2) Pupil Service Assistants and one (1) Teaching Assistant. </a:t>
            </a:r>
          </a:p>
          <a:p>
            <a:r>
              <a:rPr lang="en-US" b="1"/>
              <a:t>The District has created a "Credit Recovery" program for pupils who lack the necessary credits for graduation or have otherwise been identified as at-risk of dropping out early in their high school career.  The program will be run throughout the school year. Staff will include a program coordinator, school counselor and/or social worker, attendance interventionist, and multiple District teachers.  </a:t>
            </a:r>
          </a:p>
        </p:txBody>
      </p:sp>
    </p:spTree>
    <p:extLst>
      <p:ext uri="{BB962C8B-B14F-4D97-AF65-F5344CB8AC3E}">
        <p14:creationId xmlns:p14="http://schemas.microsoft.com/office/powerpoint/2010/main" val="17285028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587F-032F-4B98-BF4B-AED73FD87587}"/>
              </a:ext>
            </a:extLst>
          </p:cNvPr>
          <p:cNvSpPr>
            <a:spLocks noGrp="1"/>
          </p:cNvSpPr>
          <p:nvPr>
            <p:ph type="title"/>
          </p:nvPr>
        </p:nvSpPr>
        <p:spPr/>
        <p:txBody>
          <a:bodyPr/>
          <a:lstStyle/>
          <a:p>
            <a:r>
              <a:rPr lang="en-US"/>
              <a:t>Instructional Programming: Culturally Responsive-</a:t>
            </a:r>
            <a:br>
              <a:rPr lang="en-US"/>
            </a:br>
            <a:r>
              <a:rPr lang="en-US"/>
              <a:t>Sustaining Education and Social-Emotional Supports</a:t>
            </a:r>
          </a:p>
        </p:txBody>
      </p:sp>
      <p:sp>
        <p:nvSpPr>
          <p:cNvPr id="3" name="Text Placeholder 2">
            <a:extLst>
              <a:ext uri="{FF2B5EF4-FFF2-40B4-BE49-F238E27FC236}">
                <a16:creationId xmlns:a16="http://schemas.microsoft.com/office/drawing/2014/main" id="{784F9A11-EB2C-4718-8D96-F754B865B40A}"/>
              </a:ext>
            </a:extLst>
          </p:cNvPr>
          <p:cNvSpPr>
            <a:spLocks noGrp="1"/>
          </p:cNvSpPr>
          <p:nvPr>
            <p:ph type="body" idx="1"/>
          </p:nvPr>
        </p:nvSpPr>
        <p:spPr>
          <a:xfrm>
            <a:off x="3867912" y="1023586"/>
            <a:ext cx="3474720" cy="1367320"/>
          </a:xfrm>
        </p:spPr>
        <p:txBody>
          <a:bodyPr>
            <a:normAutofit/>
          </a:bodyPr>
          <a:lstStyle/>
          <a:p>
            <a:r>
              <a:rPr lang="en-US" sz="2400"/>
              <a:t>School Climate and SEL Support - renewable expenses</a:t>
            </a:r>
            <a:r>
              <a:rPr lang="en-US"/>
              <a:t>:</a:t>
            </a:r>
          </a:p>
        </p:txBody>
      </p:sp>
      <p:sp>
        <p:nvSpPr>
          <p:cNvPr id="4" name="Content Placeholder 3">
            <a:extLst>
              <a:ext uri="{FF2B5EF4-FFF2-40B4-BE49-F238E27FC236}">
                <a16:creationId xmlns:a16="http://schemas.microsoft.com/office/drawing/2014/main" id="{F85637A6-B18B-4927-8925-63196CCE8E38}"/>
              </a:ext>
            </a:extLst>
          </p:cNvPr>
          <p:cNvSpPr>
            <a:spLocks noGrp="1"/>
          </p:cNvSpPr>
          <p:nvPr>
            <p:ph sz="half" idx="2"/>
          </p:nvPr>
        </p:nvSpPr>
        <p:spPr>
          <a:xfrm>
            <a:off x="3823683" y="2416400"/>
            <a:ext cx="3474720" cy="3045271"/>
          </a:xfrm>
        </p:spPr>
        <p:txBody>
          <a:bodyPr>
            <a:noAutofit/>
          </a:bodyPr>
          <a:lstStyle/>
          <a:p>
            <a:r>
              <a:rPr lang="en-US" b="1"/>
              <a:t>The District proposes hiring </a:t>
            </a:r>
            <a:r>
              <a:rPr lang="en-US" b="1">
                <a:solidFill>
                  <a:schemeClr val="tx2"/>
                </a:solidFill>
              </a:rPr>
              <a:t>five (5)</a:t>
            </a:r>
            <a:r>
              <a:rPr lang="en-US" b="1"/>
              <a:t> additional social workers to provide Tier 3 supports to at-risk students and families. </a:t>
            </a:r>
            <a:r>
              <a:rPr lang="en-US" b="1">
                <a:solidFill>
                  <a:schemeClr val="tx2"/>
                </a:solidFill>
              </a:rPr>
              <a:t>Two (2) additional social workers will be hired for the 22 – 23 school year.  </a:t>
            </a:r>
          </a:p>
        </p:txBody>
      </p:sp>
      <p:sp>
        <p:nvSpPr>
          <p:cNvPr id="5" name="Text Placeholder 4">
            <a:extLst>
              <a:ext uri="{FF2B5EF4-FFF2-40B4-BE49-F238E27FC236}">
                <a16:creationId xmlns:a16="http://schemas.microsoft.com/office/drawing/2014/main" id="{33804CC8-8ADE-4AE2-A3F5-F0AB45FB00DC}"/>
              </a:ext>
            </a:extLst>
          </p:cNvPr>
          <p:cNvSpPr>
            <a:spLocks noGrp="1"/>
          </p:cNvSpPr>
          <p:nvPr>
            <p:ph type="body" sz="quarter" idx="3"/>
          </p:nvPr>
        </p:nvSpPr>
        <p:spPr>
          <a:xfrm>
            <a:off x="7818463" y="1023586"/>
            <a:ext cx="3474720" cy="1359081"/>
          </a:xfrm>
        </p:spPr>
        <p:txBody>
          <a:bodyPr>
            <a:normAutofit/>
          </a:bodyPr>
          <a:lstStyle/>
          <a:p>
            <a:r>
              <a:rPr lang="en-US" sz="2400"/>
              <a:t>School Climate and SEL Support - nonrenewable expenses</a:t>
            </a:r>
          </a:p>
        </p:txBody>
      </p:sp>
      <p:sp>
        <p:nvSpPr>
          <p:cNvPr id="6" name="Content Placeholder 5">
            <a:extLst>
              <a:ext uri="{FF2B5EF4-FFF2-40B4-BE49-F238E27FC236}">
                <a16:creationId xmlns:a16="http://schemas.microsoft.com/office/drawing/2014/main" id="{54B2915E-1A29-4445-8B8D-F761BC8CBB88}"/>
              </a:ext>
            </a:extLst>
          </p:cNvPr>
          <p:cNvSpPr>
            <a:spLocks noGrp="1"/>
          </p:cNvSpPr>
          <p:nvPr>
            <p:ph sz="quarter" idx="4"/>
          </p:nvPr>
        </p:nvSpPr>
        <p:spPr/>
        <p:txBody>
          <a:bodyPr/>
          <a:lstStyle/>
          <a:p>
            <a:r>
              <a:rPr lang="en-US" b="1"/>
              <a:t>The District proposes partnering with the National Federation of Just Communities to provide staff development aimed at creating a welcoming environment for all pupils and families.  </a:t>
            </a:r>
            <a:endParaRPr lang="en-US"/>
          </a:p>
        </p:txBody>
      </p:sp>
    </p:spTree>
    <p:extLst>
      <p:ext uri="{BB962C8B-B14F-4D97-AF65-F5344CB8AC3E}">
        <p14:creationId xmlns:p14="http://schemas.microsoft.com/office/powerpoint/2010/main" val="3860975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8">
            <a:extLst>
              <a:ext uri="{FF2B5EF4-FFF2-40B4-BE49-F238E27FC236}">
                <a16:creationId xmlns:a16="http://schemas.microsoft.com/office/drawing/2014/main" id="{DB8424AB-D56B-4256-866A-5B54DE93C2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FC999C28-AD33-4EB7-A5F1-C06D10A5F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69373E92-F88D-4F0A-94DF-393703E7D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938" y="46653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629DAA0-ADF6-43FD-9C99-483F722B5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09288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F984783C-7047-C834-B633-DD79E277B0B7}"/>
              </a:ext>
            </a:extLst>
          </p:cNvPr>
          <p:cNvSpPr>
            <a:spLocks noGrp="1"/>
          </p:cNvSpPr>
          <p:nvPr>
            <p:ph type="title"/>
          </p:nvPr>
        </p:nvSpPr>
        <p:spPr>
          <a:xfrm>
            <a:off x="307848" y="959781"/>
            <a:ext cx="2504468" cy="4535847"/>
          </a:xfrm>
        </p:spPr>
        <p:txBody>
          <a:bodyPr vert="horz" lIns="91440" tIns="45720" rIns="91440" bIns="45720" rtlCol="0" anchor="b">
            <a:normAutofit fontScale="90000"/>
          </a:bodyPr>
          <a:lstStyle/>
          <a:p>
            <a:r>
              <a:rPr lang="en-US" sz="5000" spc="-100"/>
              <a:t>Overview of Federal Pandemic Funding Sources</a:t>
            </a:r>
          </a:p>
        </p:txBody>
      </p:sp>
      <p:sp>
        <p:nvSpPr>
          <p:cNvPr id="17" name="Rectangle 16">
            <a:extLst>
              <a:ext uri="{FF2B5EF4-FFF2-40B4-BE49-F238E27FC236}">
                <a16:creationId xmlns:a16="http://schemas.microsoft.com/office/drawing/2014/main" id="{F32C8C35-BF44-4CFB-9754-81F07C9812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4" name="Table 3">
            <a:extLst>
              <a:ext uri="{FF2B5EF4-FFF2-40B4-BE49-F238E27FC236}">
                <a16:creationId xmlns:a16="http://schemas.microsoft.com/office/drawing/2014/main" id="{9C4A862D-2984-6253-15CC-71EBDE277508}"/>
              </a:ext>
            </a:extLst>
          </p:cNvPr>
          <p:cNvGraphicFramePr>
            <a:graphicFrameLocks noGrp="1"/>
          </p:cNvGraphicFramePr>
          <p:nvPr>
            <p:extLst>
              <p:ext uri="{D42A27DB-BD31-4B8C-83A1-F6EECF244321}">
                <p14:modId xmlns:p14="http://schemas.microsoft.com/office/powerpoint/2010/main" val="3294917545"/>
              </p:ext>
            </p:extLst>
          </p:nvPr>
        </p:nvGraphicFramePr>
        <p:xfrm>
          <a:off x="3048000" y="306916"/>
          <a:ext cx="8947239" cy="5947821"/>
        </p:xfrm>
        <a:graphic>
          <a:graphicData uri="http://schemas.openxmlformats.org/drawingml/2006/table">
            <a:tbl>
              <a:tblPr firstRow="1" bandRow="1">
                <a:tableStyleId>{5C22544A-7EE6-4342-B048-85BDC9FD1C3A}</a:tableStyleId>
              </a:tblPr>
              <a:tblGrid>
                <a:gridCol w="1738800">
                  <a:extLst>
                    <a:ext uri="{9D8B030D-6E8A-4147-A177-3AD203B41FA5}">
                      <a16:colId xmlns:a16="http://schemas.microsoft.com/office/drawing/2014/main" val="1539586360"/>
                    </a:ext>
                  </a:extLst>
                </a:gridCol>
                <a:gridCol w="1441047">
                  <a:extLst>
                    <a:ext uri="{9D8B030D-6E8A-4147-A177-3AD203B41FA5}">
                      <a16:colId xmlns:a16="http://schemas.microsoft.com/office/drawing/2014/main" val="2377793055"/>
                    </a:ext>
                  </a:extLst>
                </a:gridCol>
                <a:gridCol w="1442649">
                  <a:extLst>
                    <a:ext uri="{9D8B030D-6E8A-4147-A177-3AD203B41FA5}">
                      <a16:colId xmlns:a16="http://schemas.microsoft.com/office/drawing/2014/main" val="2055648635"/>
                    </a:ext>
                  </a:extLst>
                </a:gridCol>
                <a:gridCol w="1442649">
                  <a:extLst>
                    <a:ext uri="{9D8B030D-6E8A-4147-A177-3AD203B41FA5}">
                      <a16:colId xmlns:a16="http://schemas.microsoft.com/office/drawing/2014/main" val="3823908769"/>
                    </a:ext>
                  </a:extLst>
                </a:gridCol>
                <a:gridCol w="1439445">
                  <a:extLst>
                    <a:ext uri="{9D8B030D-6E8A-4147-A177-3AD203B41FA5}">
                      <a16:colId xmlns:a16="http://schemas.microsoft.com/office/drawing/2014/main" val="2261134178"/>
                    </a:ext>
                  </a:extLst>
                </a:gridCol>
                <a:gridCol w="1442649">
                  <a:extLst>
                    <a:ext uri="{9D8B030D-6E8A-4147-A177-3AD203B41FA5}">
                      <a16:colId xmlns:a16="http://schemas.microsoft.com/office/drawing/2014/main" val="3312591182"/>
                    </a:ext>
                  </a:extLst>
                </a:gridCol>
              </a:tblGrid>
              <a:tr h="482849">
                <a:tc>
                  <a:txBody>
                    <a:bodyPr/>
                    <a:lstStyle/>
                    <a:p>
                      <a:pPr algn="ctr"/>
                      <a:r>
                        <a:rPr lang="en-US" sz="1200">
                          <a:effectLst/>
                          <a:latin typeface="Arial"/>
                        </a:rPr>
                        <a:t>DESCRIPTION</a:t>
                      </a:r>
                    </a:p>
                  </a:txBody>
                  <a:tcPr marL="0" marR="0" marT="0" marB="0" anchor="ctr"/>
                </a:tc>
                <a:tc>
                  <a:txBody>
                    <a:bodyPr/>
                    <a:lstStyle/>
                    <a:p>
                      <a:pPr algn="ctr"/>
                      <a:r>
                        <a:rPr lang="en-US" sz="1200">
                          <a:effectLst/>
                          <a:latin typeface="Arial"/>
                        </a:rPr>
                        <a:t> 2020 - 2021 </a:t>
                      </a:r>
                    </a:p>
                  </a:txBody>
                  <a:tcPr marL="0" marR="0" marT="0" marB="0" anchor="ctr"/>
                </a:tc>
                <a:tc>
                  <a:txBody>
                    <a:bodyPr/>
                    <a:lstStyle/>
                    <a:p>
                      <a:pPr algn="ctr"/>
                      <a:r>
                        <a:rPr lang="en-US" sz="1200">
                          <a:effectLst/>
                          <a:latin typeface="Arial"/>
                        </a:rPr>
                        <a:t> 2021 - 2022 </a:t>
                      </a:r>
                    </a:p>
                  </a:txBody>
                  <a:tcPr marL="0" marR="0" marT="0" marB="0" anchor="ctr"/>
                </a:tc>
                <a:tc>
                  <a:txBody>
                    <a:bodyPr/>
                    <a:lstStyle/>
                    <a:p>
                      <a:pPr algn="ctr"/>
                      <a:r>
                        <a:rPr lang="en-US" sz="1200">
                          <a:effectLst/>
                          <a:latin typeface="Arial"/>
                        </a:rPr>
                        <a:t> 2022 - 2023 </a:t>
                      </a:r>
                    </a:p>
                  </a:txBody>
                  <a:tcPr marL="0" marR="0" marT="0" marB="0" anchor="ctr"/>
                </a:tc>
                <a:tc>
                  <a:txBody>
                    <a:bodyPr/>
                    <a:lstStyle/>
                    <a:p>
                      <a:pPr algn="ctr"/>
                      <a:r>
                        <a:rPr lang="en-US" sz="1200">
                          <a:effectLst/>
                          <a:latin typeface="Arial"/>
                        </a:rPr>
                        <a:t> 2023 - 2024 </a:t>
                      </a:r>
                    </a:p>
                  </a:txBody>
                  <a:tcPr marL="0" marR="0" marT="0" marB="0" anchor="ctr"/>
                </a:tc>
                <a:tc>
                  <a:txBody>
                    <a:bodyPr/>
                    <a:lstStyle/>
                    <a:p>
                      <a:pPr algn="ctr"/>
                      <a:r>
                        <a:rPr lang="en-US" sz="1200">
                          <a:effectLst/>
                          <a:latin typeface="Arial"/>
                        </a:rPr>
                        <a:t> TOTAL </a:t>
                      </a:r>
                    </a:p>
                  </a:txBody>
                  <a:tcPr marL="0" marR="0" marT="0" marB="0" anchor="ctr"/>
                </a:tc>
                <a:extLst>
                  <a:ext uri="{0D108BD9-81ED-4DB2-BD59-A6C34878D82A}">
                    <a16:rowId xmlns:a16="http://schemas.microsoft.com/office/drawing/2014/main" val="206258801"/>
                  </a:ext>
                </a:extLst>
              </a:tr>
              <a:tr h="395058">
                <a:tc>
                  <a:txBody>
                    <a:bodyPr/>
                    <a:lstStyle/>
                    <a:p>
                      <a:r>
                        <a:rPr lang="en-US" sz="1200">
                          <a:solidFill>
                            <a:schemeClr val="tx1"/>
                          </a:solidFill>
                          <a:effectLst/>
                          <a:latin typeface="Arial"/>
                        </a:rPr>
                        <a:t>CARES</a:t>
                      </a:r>
                    </a:p>
                  </a:txBody>
                  <a:tcPr marL="0" marR="0" marT="0" marB="0" anchor="ctr">
                    <a:solidFill>
                      <a:schemeClr val="bg1">
                        <a:lumMod val="85000"/>
                      </a:schemeClr>
                    </a:solidFill>
                  </a:tcPr>
                </a:tc>
                <a:tc>
                  <a:txBody>
                    <a:bodyPr/>
                    <a:lstStyle/>
                    <a:p>
                      <a:endParaRPr lang="en-US" sz="1200">
                        <a:solidFill>
                          <a:schemeClr val="tx1"/>
                        </a:solidFill>
                        <a:effectLst/>
                        <a:latin typeface="Arial"/>
                      </a:endParaRPr>
                    </a:p>
                  </a:txBody>
                  <a:tcPr marL="0" marR="0" marT="0" marB="0" anchor="ctr">
                    <a:solidFill>
                      <a:schemeClr val="bg1">
                        <a:lumMod val="85000"/>
                      </a:schemeClr>
                    </a:solidFill>
                  </a:tcPr>
                </a:tc>
                <a:tc>
                  <a:txBody>
                    <a:bodyPr/>
                    <a:lstStyle/>
                    <a:p>
                      <a:endParaRPr lang="en-US" sz="1200">
                        <a:solidFill>
                          <a:schemeClr val="tx1"/>
                        </a:solidFill>
                        <a:effectLst/>
                        <a:latin typeface="Arial"/>
                      </a:endParaRPr>
                    </a:p>
                  </a:txBody>
                  <a:tcPr marL="0" marR="0" marT="0" marB="0" anchor="ctr">
                    <a:solidFill>
                      <a:schemeClr val="bg1">
                        <a:lumMod val="85000"/>
                      </a:schemeClr>
                    </a:solidFill>
                  </a:tcPr>
                </a:tc>
                <a:tc>
                  <a:txBody>
                    <a:bodyPr/>
                    <a:lstStyle/>
                    <a:p>
                      <a:endParaRPr lang="en-US" sz="1200">
                        <a:solidFill>
                          <a:schemeClr val="tx1"/>
                        </a:solidFill>
                        <a:effectLst/>
                        <a:latin typeface="Arial"/>
                      </a:endParaRPr>
                    </a:p>
                  </a:txBody>
                  <a:tcPr marL="0" marR="0" marT="0" marB="0" anchor="ctr">
                    <a:solidFill>
                      <a:schemeClr val="bg1">
                        <a:lumMod val="85000"/>
                      </a:schemeClr>
                    </a:solidFill>
                  </a:tcPr>
                </a:tc>
                <a:tc>
                  <a:txBody>
                    <a:bodyPr/>
                    <a:lstStyle/>
                    <a:p>
                      <a:endParaRPr lang="en-US" sz="1200">
                        <a:solidFill>
                          <a:schemeClr val="tx1"/>
                        </a:solidFill>
                        <a:effectLst/>
                        <a:latin typeface="Arial"/>
                      </a:endParaRPr>
                    </a:p>
                  </a:txBody>
                  <a:tcPr marL="0" marR="0" marT="0" marB="0" anchor="ctr">
                    <a:solidFill>
                      <a:schemeClr val="bg1">
                        <a:lumMod val="85000"/>
                      </a:schemeClr>
                    </a:solidFill>
                  </a:tcPr>
                </a:tc>
                <a:tc>
                  <a:txBody>
                    <a:bodyPr/>
                    <a:lstStyle/>
                    <a:p>
                      <a:endParaRPr lang="en-US" sz="1200">
                        <a:solidFill>
                          <a:schemeClr val="tx1"/>
                        </a:solidFill>
                        <a:effectLst/>
                        <a:latin typeface="Arial"/>
                      </a:endParaRPr>
                    </a:p>
                  </a:txBody>
                  <a:tcPr marL="0" marR="0" marT="0" marB="0" anchor="ctr">
                    <a:solidFill>
                      <a:schemeClr val="bg1">
                        <a:lumMod val="85000"/>
                      </a:schemeClr>
                    </a:solidFill>
                  </a:tcPr>
                </a:tc>
                <a:extLst>
                  <a:ext uri="{0D108BD9-81ED-4DB2-BD59-A6C34878D82A}">
                    <a16:rowId xmlns:a16="http://schemas.microsoft.com/office/drawing/2014/main" val="1931846864"/>
                  </a:ext>
                </a:extLst>
              </a:tr>
              <a:tr h="395058">
                <a:tc>
                  <a:txBody>
                    <a:bodyPr/>
                    <a:lstStyle/>
                    <a:p>
                      <a:r>
                        <a:rPr lang="en-US" sz="1200">
                          <a:solidFill>
                            <a:schemeClr val="tx1"/>
                          </a:solidFill>
                          <a:effectLst/>
                          <a:latin typeface="Arial"/>
                        </a:rPr>
                        <a:t>   ESSER 1</a:t>
                      </a:r>
                    </a:p>
                  </a:txBody>
                  <a:tcPr marL="0" marR="0" marT="0" marB="0" anchor="ctr">
                    <a:solidFill>
                      <a:schemeClr val="bg1">
                        <a:lumMod val="85000"/>
                      </a:schemeClr>
                    </a:solidFill>
                  </a:tcPr>
                </a:tc>
                <a:tc>
                  <a:txBody>
                    <a:bodyPr/>
                    <a:lstStyle/>
                    <a:p>
                      <a:r>
                        <a:rPr lang="en-US" sz="1200">
                          <a:solidFill>
                            <a:schemeClr val="tx1"/>
                          </a:solidFill>
                          <a:effectLst/>
                          <a:latin typeface="Arial"/>
                        </a:rPr>
                        <a:t> $           3,815,430 </a:t>
                      </a:r>
                    </a:p>
                  </a:txBody>
                  <a:tcPr marL="0" marR="0" marT="0" marB="0" anchor="ctr">
                    <a:solidFill>
                      <a:schemeClr val="bg1">
                        <a:lumMod val="85000"/>
                      </a:schemeClr>
                    </a:solidFill>
                  </a:tcPr>
                </a:tc>
                <a:tc>
                  <a:txBody>
                    <a:bodyPr/>
                    <a:lstStyle/>
                    <a:p>
                      <a:r>
                        <a:rPr lang="en-US" sz="1200">
                          <a:solidFill>
                            <a:schemeClr val="tx1"/>
                          </a:solidFill>
                          <a:effectLst/>
                          <a:latin typeface="Arial"/>
                        </a:rPr>
                        <a:t> $                 8,431 </a:t>
                      </a:r>
                    </a:p>
                  </a:txBody>
                  <a:tcPr marL="0" marR="0" marT="0" marB="0" anchor="ctr">
                    <a:solidFill>
                      <a:schemeClr val="bg1">
                        <a:lumMod val="85000"/>
                      </a:schemeClr>
                    </a:solidFill>
                  </a:tcPr>
                </a:tc>
                <a:tc>
                  <a:txBody>
                    <a:bodyPr/>
                    <a:lstStyle/>
                    <a:p>
                      <a:r>
                        <a:rPr lang="en-US" sz="1200">
                          <a:solidFill>
                            <a:schemeClr val="tx1"/>
                          </a:solidFill>
                          <a:effectLst/>
                          <a:latin typeface="Arial"/>
                        </a:rPr>
                        <a:t> $                      -   </a:t>
                      </a:r>
                    </a:p>
                  </a:txBody>
                  <a:tcPr marL="0" marR="0" marT="0" marB="0" anchor="ctr">
                    <a:solidFill>
                      <a:schemeClr val="bg1">
                        <a:lumMod val="85000"/>
                      </a:schemeClr>
                    </a:solidFill>
                  </a:tcPr>
                </a:tc>
                <a:tc>
                  <a:txBody>
                    <a:bodyPr/>
                    <a:lstStyle/>
                    <a:p>
                      <a:r>
                        <a:rPr lang="en-US" sz="1200">
                          <a:solidFill>
                            <a:schemeClr val="tx1"/>
                          </a:solidFill>
                          <a:effectLst/>
                          <a:latin typeface="Arial"/>
                        </a:rPr>
                        <a:t> $                      -   </a:t>
                      </a:r>
                    </a:p>
                  </a:txBody>
                  <a:tcPr marL="0" marR="0" marT="0" marB="0" anchor="ctr">
                    <a:solidFill>
                      <a:schemeClr val="bg1">
                        <a:lumMod val="85000"/>
                      </a:schemeClr>
                    </a:solidFill>
                  </a:tcPr>
                </a:tc>
                <a:tc>
                  <a:txBody>
                    <a:bodyPr/>
                    <a:lstStyle/>
                    <a:p>
                      <a:r>
                        <a:rPr lang="en-US" sz="1200">
                          <a:solidFill>
                            <a:schemeClr val="tx1"/>
                          </a:solidFill>
                          <a:effectLst/>
                          <a:latin typeface="Arial"/>
                        </a:rPr>
                        <a:t> $           3,823,861 </a:t>
                      </a:r>
                    </a:p>
                  </a:txBody>
                  <a:tcPr marL="0" marR="0" marT="0" marB="0" anchor="ctr">
                    <a:solidFill>
                      <a:schemeClr val="bg1">
                        <a:lumMod val="85000"/>
                      </a:schemeClr>
                    </a:solidFill>
                  </a:tcPr>
                </a:tc>
                <a:extLst>
                  <a:ext uri="{0D108BD9-81ED-4DB2-BD59-A6C34878D82A}">
                    <a16:rowId xmlns:a16="http://schemas.microsoft.com/office/drawing/2014/main" val="3554138510"/>
                  </a:ext>
                </a:extLst>
              </a:tr>
              <a:tr h="395058">
                <a:tc>
                  <a:txBody>
                    <a:bodyPr/>
                    <a:lstStyle/>
                    <a:p>
                      <a:r>
                        <a:rPr lang="en-US" sz="1200">
                          <a:solidFill>
                            <a:schemeClr val="tx1"/>
                          </a:solidFill>
                          <a:effectLst/>
                          <a:latin typeface="Arial"/>
                        </a:rPr>
                        <a:t>   GEER 1</a:t>
                      </a:r>
                    </a:p>
                  </a:txBody>
                  <a:tcPr marL="0" marR="0" marT="0" marB="0" anchor="ctr">
                    <a:solidFill>
                      <a:schemeClr val="bg1">
                        <a:lumMod val="85000"/>
                      </a:schemeClr>
                    </a:solidFill>
                  </a:tcPr>
                </a:tc>
                <a:tc>
                  <a:txBody>
                    <a:bodyPr/>
                    <a:lstStyle/>
                    <a:p>
                      <a:r>
                        <a:rPr lang="en-US" sz="1200">
                          <a:solidFill>
                            <a:schemeClr val="tx1"/>
                          </a:solidFill>
                          <a:effectLst/>
                          <a:latin typeface="Arial"/>
                        </a:rPr>
                        <a:t> $              643,693 </a:t>
                      </a:r>
                    </a:p>
                  </a:txBody>
                  <a:tcPr marL="0" marR="0" marT="0" marB="0" anchor="ctr">
                    <a:solidFill>
                      <a:schemeClr val="bg1">
                        <a:lumMod val="85000"/>
                      </a:schemeClr>
                    </a:solidFill>
                  </a:tcPr>
                </a:tc>
                <a:tc>
                  <a:txBody>
                    <a:bodyPr/>
                    <a:lstStyle/>
                    <a:p>
                      <a:r>
                        <a:rPr lang="en-US" sz="1200">
                          <a:solidFill>
                            <a:schemeClr val="tx1"/>
                          </a:solidFill>
                          <a:effectLst/>
                          <a:latin typeface="Arial"/>
                        </a:rPr>
                        <a:t> $                 4,386 </a:t>
                      </a:r>
                    </a:p>
                  </a:txBody>
                  <a:tcPr marL="0" marR="0" marT="0" marB="0" anchor="ctr">
                    <a:solidFill>
                      <a:schemeClr val="bg1">
                        <a:lumMod val="85000"/>
                      </a:schemeClr>
                    </a:solidFill>
                  </a:tcPr>
                </a:tc>
                <a:tc>
                  <a:txBody>
                    <a:bodyPr/>
                    <a:lstStyle/>
                    <a:p>
                      <a:r>
                        <a:rPr lang="en-US" sz="1200">
                          <a:solidFill>
                            <a:schemeClr val="tx1"/>
                          </a:solidFill>
                          <a:effectLst/>
                          <a:latin typeface="Arial"/>
                        </a:rPr>
                        <a:t> $                      -   </a:t>
                      </a:r>
                    </a:p>
                  </a:txBody>
                  <a:tcPr marL="0" marR="0" marT="0" marB="0" anchor="ctr">
                    <a:solidFill>
                      <a:schemeClr val="bg1">
                        <a:lumMod val="85000"/>
                      </a:schemeClr>
                    </a:solidFill>
                  </a:tcPr>
                </a:tc>
                <a:tc>
                  <a:txBody>
                    <a:bodyPr/>
                    <a:lstStyle/>
                    <a:p>
                      <a:r>
                        <a:rPr lang="en-US" sz="1200">
                          <a:solidFill>
                            <a:schemeClr val="tx1"/>
                          </a:solidFill>
                          <a:effectLst/>
                          <a:latin typeface="Arial"/>
                        </a:rPr>
                        <a:t> $                      -   </a:t>
                      </a:r>
                    </a:p>
                  </a:txBody>
                  <a:tcPr marL="0" marR="0" marT="0" marB="0" anchor="ctr">
                    <a:solidFill>
                      <a:schemeClr val="bg1">
                        <a:lumMod val="85000"/>
                      </a:schemeClr>
                    </a:solidFill>
                  </a:tcPr>
                </a:tc>
                <a:tc>
                  <a:txBody>
                    <a:bodyPr/>
                    <a:lstStyle/>
                    <a:p>
                      <a:r>
                        <a:rPr lang="en-US" sz="1200">
                          <a:solidFill>
                            <a:schemeClr val="tx1"/>
                          </a:solidFill>
                          <a:effectLst/>
                          <a:latin typeface="Arial"/>
                        </a:rPr>
                        <a:t> $              648,079 </a:t>
                      </a:r>
                    </a:p>
                  </a:txBody>
                  <a:tcPr marL="0" marR="0" marT="0" marB="0" anchor="ctr">
                    <a:solidFill>
                      <a:schemeClr val="bg1">
                        <a:lumMod val="85000"/>
                      </a:schemeClr>
                    </a:solidFill>
                  </a:tcPr>
                </a:tc>
                <a:extLst>
                  <a:ext uri="{0D108BD9-81ED-4DB2-BD59-A6C34878D82A}">
                    <a16:rowId xmlns:a16="http://schemas.microsoft.com/office/drawing/2014/main" val="4037210353"/>
                  </a:ext>
                </a:extLst>
              </a:tr>
              <a:tr h="395058">
                <a:tc>
                  <a:txBody>
                    <a:bodyPr/>
                    <a:lstStyle/>
                    <a:p>
                      <a:r>
                        <a:rPr lang="en-US" sz="1200">
                          <a:effectLst/>
                          <a:latin typeface="Arial"/>
                        </a:rPr>
                        <a:t>CRRSA</a:t>
                      </a:r>
                    </a:p>
                  </a:txBody>
                  <a:tcPr marL="0" marR="0" marT="0" marB="0" anchor="ctr">
                    <a:solidFill>
                      <a:schemeClr val="accent1">
                        <a:lumMod val="20000"/>
                        <a:lumOff val="80000"/>
                      </a:schemeClr>
                    </a:solidFill>
                  </a:tcPr>
                </a:tc>
                <a:tc>
                  <a:txBody>
                    <a:bodyPr/>
                    <a:lstStyle/>
                    <a:p>
                      <a:endParaRPr lang="en-US" sz="1200">
                        <a:effectLst/>
                        <a:latin typeface="Arial"/>
                      </a:endParaRPr>
                    </a:p>
                  </a:txBody>
                  <a:tcPr marL="0" marR="0" marT="0" marB="0" anchor="ctr">
                    <a:solidFill>
                      <a:schemeClr val="accent1">
                        <a:lumMod val="20000"/>
                        <a:lumOff val="80000"/>
                      </a:schemeClr>
                    </a:solidFill>
                  </a:tcPr>
                </a:tc>
                <a:tc>
                  <a:txBody>
                    <a:bodyPr/>
                    <a:lstStyle/>
                    <a:p>
                      <a:endParaRPr lang="en-US" sz="1200">
                        <a:effectLst/>
                        <a:latin typeface="Arial"/>
                      </a:endParaRPr>
                    </a:p>
                  </a:txBody>
                  <a:tcPr marL="0" marR="0" marT="0" marB="0" anchor="ctr">
                    <a:solidFill>
                      <a:schemeClr val="accent1">
                        <a:lumMod val="20000"/>
                        <a:lumOff val="80000"/>
                      </a:schemeClr>
                    </a:solidFill>
                  </a:tcPr>
                </a:tc>
                <a:tc>
                  <a:txBody>
                    <a:bodyPr/>
                    <a:lstStyle/>
                    <a:p>
                      <a:endParaRPr lang="en-US" sz="1200">
                        <a:effectLst/>
                        <a:latin typeface="Arial"/>
                      </a:endParaRPr>
                    </a:p>
                  </a:txBody>
                  <a:tcPr marL="0" marR="0" marT="0" marB="0" anchor="ctr">
                    <a:solidFill>
                      <a:schemeClr val="accent1">
                        <a:lumMod val="20000"/>
                        <a:lumOff val="80000"/>
                      </a:schemeClr>
                    </a:solidFill>
                  </a:tcPr>
                </a:tc>
                <a:tc>
                  <a:txBody>
                    <a:bodyPr/>
                    <a:lstStyle/>
                    <a:p>
                      <a:endParaRPr lang="en-US" sz="1200">
                        <a:effectLst/>
                        <a:latin typeface="Arial"/>
                      </a:endParaRPr>
                    </a:p>
                  </a:txBody>
                  <a:tcPr marL="0" marR="0" marT="0" marB="0" anchor="ctr">
                    <a:solidFill>
                      <a:schemeClr val="accent1">
                        <a:lumMod val="20000"/>
                        <a:lumOff val="80000"/>
                      </a:schemeClr>
                    </a:solidFill>
                  </a:tcPr>
                </a:tc>
                <a:tc>
                  <a:txBody>
                    <a:bodyPr/>
                    <a:lstStyle/>
                    <a:p>
                      <a:r>
                        <a:rPr lang="en-US" sz="1200">
                          <a:effectLst/>
                          <a:latin typeface="Arial"/>
                        </a:rPr>
                        <a:t>                         </a:t>
                      </a:r>
                    </a:p>
                  </a:txBody>
                  <a:tcPr marL="0" marR="0" marT="0" marB="0" anchor="ctr">
                    <a:solidFill>
                      <a:schemeClr val="accent1">
                        <a:lumMod val="20000"/>
                        <a:lumOff val="80000"/>
                      </a:schemeClr>
                    </a:solidFill>
                  </a:tcPr>
                </a:tc>
                <a:extLst>
                  <a:ext uri="{0D108BD9-81ED-4DB2-BD59-A6C34878D82A}">
                    <a16:rowId xmlns:a16="http://schemas.microsoft.com/office/drawing/2014/main" val="3225214122"/>
                  </a:ext>
                </a:extLst>
              </a:tr>
              <a:tr h="395058">
                <a:tc>
                  <a:txBody>
                    <a:bodyPr/>
                    <a:lstStyle/>
                    <a:p>
                      <a:r>
                        <a:rPr lang="en-US" sz="1200">
                          <a:effectLst/>
                          <a:latin typeface="Arial"/>
                        </a:rPr>
                        <a:t>   ESSER 2</a:t>
                      </a:r>
                    </a:p>
                  </a:txBody>
                  <a:tcPr marL="0" marR="0" marT="0" marB="0" anchor="ctr">
                    <a:solidFill>
                      <a:schemeClr val="accent1">
                        <a:lumMod val="20000"/>
                        <a:lumOff val="80000"/>
                      </a:schemeClr>
                    </a:solidFill>
                  </a:tcPr>
                </a:tc>
                <a:tc>
                  <a:txBody>
                    <a:bodyPr/>
                    <a:lstStyle/>
                    <a:p>
                      <a:r>
                        <a:rPr lang="en-US" sz="1200">
                          <a:effectLst/>
                          <a:latin typeface="Arial"/>
                        </a:rPr>
                        <a:t> $                      -   </a:t>
                      </a:r>
                    </a:p>
                  </a:txBody>
                  <a:tcPr marL="0" marR="0" marT="0" marB="0" anchor="ctr">
                    <a:solidFill>
                      <a:schemeClr val="accent1">
                        <a:lumMod val="20000"/>
                        <a:lumOff val="80000"/>
                      </a:schemeClr>
                    </a:solidFill>
                  </a:tcPr>
                </a:tc>
                <a:tc>
                  <a:txBody>
                    <a:bodyPr/>
                    <a:lstStyle/>
                    <a:p>
                      <a:r>
                        <a:rPr lang="en-US" sz="1200">
                          <a:effectLst/>
                          <a:latin typeface="Arial"/>
                        </a:rPr>
                        <a:t> $           8,596,350 </a:t>
                      </a:r>
                    </a:p>
                  </a:txBody>
                  <a:tcPr marL="0" marR="0" marT="0" marB="0" anchor="ctr">
                    <a:solidFill>
                      <a:schemeClr val="accent1">
                        <a:lumMod val="20000"/>
                        <a:lumOff val="80000"/>
                      </a:schemeClr>
                    </a:solidFill>
                  </a:tcPr>
                </a:tc>
                <a:tc>
                  <a:txBody>
                    <a:bodyPr/>
                    <a:lstStyle/>
                    <a:p>
                      <a:r>
                        <a:rPr lang="en-US" sz="1200">
                          <a:effectLst/>
                          <a:latin typeface="Arial"/>
                        </a:rPr>
                        <a:t> $           4,813,685 </a:t>
                      </a:r>
                    </a:p>
                  </a:txBody>
                  <a:tcPr marL="0" marR="0" marT="0" marB="0" anchor="ctr">
                    <a:solidFill>
                      <a:schemeClr val="accent1">
                        <a:lumMod val="20000"/>
                        <a:lumOff val="80000"/>
                      </a:schemeClr>
                    </a:solidFill>
                  </a:tcPr>
                </a:tc>
                <a:tc>
                  <a:txBody>
                    <a:bodyPr/>
                    <a:lstStyle/>
                    <a:p>
                      <a:r>
                        <a:rPr lang="en-US" sz="1200">
                          <a:effectLst/>
                          <a:latin typeface="Arial"/>
                        </a:rPr>
                        <a:t> $                      -   </a:t>
                      </a:r>
                    </a:p>
                  </a:txBody>
                  <a:tcPr marL="0" marR="0" marT="0" marB="0" anchor="ctr">
                    <a:solidFill>
                      <a:schemeClr val="accent1">
                        <a:lumMod val="20000"/>
                        <a:lumOff val="80000"/>
                      </a:schemeClr>
                    </a:solidFill>
                  </a:tcPr>
                </a:tc>
                <a:tc>
                  <a:txBody>
                    <a:bodyPr/>
                    <a:lstStyle/>
                    <a:p>
                      <a:r>
                        <a:rPr lang="en-US" sz="1200">
                          <a:effectLst/>
                          <a:latin typeface="Arial"/>
                        </a:rPr>
                        <a:t> $         13,410,035 </a:t>
                      </a:r>
                    </a:p>
                  </a:txBody>
                  <a:tcPr marL="0" marR="0" marT="0" marB="0" anchor="ctr">
                    <a:solidFill>
                      <a:schemeClr val="accent1">
                        <a:lumMod val="20000"/>
                        <a:lumOff val="80000"/>
                      </a:schemeClr>
                    </a:solidFill>
                  </a:tcPr>
                </a:tc>
                <a:extLst>
                  <a:ext uri="{0D108BD9-81ED-4DB2-BD59-A6C34878D82A}">
                    <a16:rowId xmlns:a16="http://schemas.microsoft.com/office/drawing/2014/main" val="1150267849"/>
                  </a:ext>
                </a:extLst>
              </a:tr>
              <a:tr h="395058">
                <a:tc>
                  <a:txBody>
                    <a:bodyPr/>
                    <a:lstStyle/>
                    <a:p>
                      <a:r>
                        <a:rPr lang="en-US" sz="1200">
                          <a:effectLst/>
                          <a:latin typeface="Arial"/>
                        </a:rPr>
                        <a:t>ARP-ESSER</a:t>
                      </a:r>
                    </a:p>
                  </a:txBody>
                  <a:tcPr marL="0" marR="0" marT="0" marB="0" anchor="ctr">
                    <a:solidFill>
                      <a:schemeClr val="bg1">
                        <a:lumMod val="85000"/>
                      </a:schemeClr>
                    </a:solidFill>
                  </a:tcPr>
                </a:tc>
                <a:tc>
                  <a:txBody>
                    <a:bodyPr/>
                    <a:lstStyle/>
                    <a:p>
                      <a:r>
                        <a:rPr lang="en-US" sz="1200">
                          <a:effectLst/>
                          <a:latin typeface="Arial"/>
                        </a:rPr>
                        <a:t> $                      -   </a:t>
                      </a:r>
                    </a:p>
                  </a:txBody>
                  <a:tcPr marL="0" marR="0" marT="0" marB="0" anchor="ctr">
                    <a:solidFill>
                      <a:schemeClr val="bg1">
                        <a:lumMod val="85000"/>
                      </a:schemeClr>
                    </a:solidFill>
                  </a:tcPr>
                </a:tc>
                <a:tc>
                  <a:txBody>
                    <a:bodyPr/>
                    <a:lstStyle/>
                    <a:p>
                      <a:r>
                        <a:rPr lang="en-US" sz="1200">
                          <a:effectLst/>
                          <a:latin typeface="Arial"/>
                        </a:rPr>
                        <a:t> $           6,097,564 </a:t>
                      </a:r>
                    </a:p>
                  </a:txBody>
                  <a:tcPr marL="0" marR="0" marT="0" marB="0" anchor="ctr">
                    <a:solidFill>
                      <a:schemeClr val="bg1">
                        <a:lumMod val="85000"/>
                      </a:schemeClr>
                    </a:solidFill>
                  </a:tcPr>
                </a:tc>
                <a:tc>
                  <a:txBody>
                    <a:bodyPr/>
                    <a:lstStyle/>
                    <a:p>
                      <a:r>
                        <a:rPr lang="en-US" sz="1200">
                          <a:effectLst/>
                          <a:latin typeface="Arial"/>
                        </a:rPr>
                        <a:t> $           9,295,547 </a:t>
                      </a:r>
                    </a:p>
                  </a:txBody>
                  <a:tcPr marL="0" marR="0" marT="0" marB="0" anchor="ctr">
                    <a:solidFill>
                      <a:schemeClr val="bg1">
                        <a:lumMod val="85000"/>
                      </a:schemeClr>
                    </a:solidFill>
                  </a:tcPr>
                </a:tc>
                <a:tc>
                  <a:txBody>
                    <a:bodyPr/>
                    <a:lstStyle/>
                    <a:p>
                      <a:r>
                        <a:rPr lang="en-US" sz="1200">
                          <a:effectLst/>
                          <a:latin typeface="Arial"/>
                        </a:rPr>
                        <a:t> $         14,745,706 </a:t>
                      </a:r>
                    </a:p>
                  </a:txBody>
                  <a:tcPr marL="0" marR="0" marT="0" marB="0" anchor="ctr">
                    <a:solidFill>
                      <a:schemeClr val="bg1">
                        <a:lumMod val="85000"/>
                      </a:schemeClr>
                    </a:solidFill>
                  </a:tcPr>
                </a:tc>
                <a:tc>
                  <a:txBody>
                    <a:bodyPr/>
                    <a:lstStyle/>
                    <a:p>
                      <a:r>
                        <a:rPr lang="en-US" sz="1200">
                          <a:effectLst/>
                          <a:latin typeface="Arial"/>
                        </a:rPr>
                        <a:t> $         30,138,817 </a:t>
                      </a:r>
                    </a:p>
                  </a:txBody>
                  <a:tcPr marL="0" marR="0" marT="0" marB="0" anchor="ctr">
                    <a:solidFill>
                      <a:schemeClr val="bg1">
                        <a:lumMod val="85000"/>
                      </a:schemeClr>
                    </a:solidFill>
                  </a:tcPr>
                </a:tc>
                <a:extLst>
                  <a:ext uri="{0D108BD9-81ED-4DB2-BD59-A6C34878D82A}">
                    <a16:rowId xmlns:a16="http://schemas.microsoft.com/office/drawing/2014/main" val="822897868"/>
                  </a:ext>
                </a:extLst>
              </a:tr>
              <a:tr h="757196">
                <a:tc>
                  <a:txBody>
                    <a:bodyPr/>
                    <a:lstStyle/>
                    <a:p>
                      <a:r>
                        <a:rPr lang="en-US" sz="1200">
                          <a:effectLst/>
                          <a:latin typeface="Arial"/>
                        </a:rPr>
                        <a:t>   20% Learning Loss Set-Aside</a:t>
                      </a:r>
                    </a:p>
                  </a:txBody>
                  <a:tcPr marL="0" marR="0" marT="0" marB="0" anchor="ctr">
                    <a:solidFill>
                      <a:schemeClr val="bg1">
                        <a:lumMod val="85000"/>
                      </a:schemeClr>
                    </a:solidFill>
                  </a:tcPr>
                </a:tc>
                <a:tc>
                  <a:txBody>
                    <a:bodyPr/>
                    <a:lstStyle/>
                    <a:p>
                      <a:r>
                        <a:rPr lang="en-US" sz="1200">
                          <a:effectLst/>
                          <a:latin typeface="Arial"/>
                        </a:rPr>
                        <a:t> $                      -   </a:t>
                      </a:r>
                    </a:p>
                  </a:txBody>
                  <a:tcPr marL="0" marR="0" marT="0" marB="0" anchor="ctr">
                    <a:solidFill>
                      <a:schemeClr val="bg1">
                        <a:lumMod val="85000"/>
                      </a:schemeClr>
                    </a:solidFill>
                  </a:tcPr>
                </a:tc>
                <a:tc>
                  <a:txBody>
                    <a:bodyPr/>
                    <a:lstStyle/>
                    <a:p>
                      <a:r>
                        <a:rPr lang="en-US" sz="1200">
                          <a:effectLst/>
                          <a:latin typeface="Arial"/>
                        </a:rPr>
                        <a:t> $           3,421,766 </a:t>
                      </a:r>
                    </a:p>
                  </a:txBody>
                  <a:tcPr marL="0" marR="0" marT="0" marB="0" anchor="ctr">
                    <a:solidFill>
                      <a:schemeClr val="bg1">
                        <a:lumMod val="85000"/>
                      </a:schemeClr>
                    </a:solidFill>
                  </a:tcPr>
                </a:tc>
                <a:tc>
                  <a:txBody>
                    <a:bodyPr/>
                    <a:lstStyle/>
                    <a:p>
                      <a:r>
                        <a:rPr lang="en-US" sz="1200">
                          <a:effectLst/>
                          <a:latin typeface="Arial"/>
                        </a:rPr>
                        <a:t> $           4,600,718 </a:t>
                      </a:r>
                    </a:p>
                  </a:txBody>
                  <a:tcPr marL="0" marR="0" marT="0" marB="0" anchor="ctr">
                    <a:solidFill>
                      <a:schemeClr val="bg1">
                        <a:lumMod val="85000"/>
                      </a:schemeClr>
                    </a:solidFill>
                  </a:tcPr>
                </a:tc>
                <a:tc>
                  <a:txBody>
                    <a:bodyPr/>
                    <a:lstStyle/>
                    <a:p>
                      <a:r>
                        <a:rPr lang="en-US" sz="1200">
                          <a:effectLst/>
                          <a:latin typeface="Arial"/>
                        </a:rPr>
                        <a:t> $           4,618,033 </a:t>
                      </a:r>
                    </a:p>
                  </a:txBody>
                  <a:tcPr marL="0" marR="0" marT="0" marB="0" anchor="ctr">
                    <a:solidFill>
                      <a:schemeClr val="bg1">
                        <a:lumMod val="85000"/>
                      </a:schemeClr>
                    </a:solidFill>
                  </a:tcPr>
                </a:tc>
                <a:tc>
                  <a:txBody>
                    <a:bodyPr/>
                    <a:lstStyle/>
                    <a:p>
                      <a:r>
                        <a:rPr lang="en-US" sz="1200">
                          <a:effectLst/>
                          <a:latin typeface="Arial"/>
                        </a:rPr>
                        <a:t> $         12,640,517 </a:t>
                      </a:r>
                    </a:p>
                  </a:txBody>
                  <a:tcPr marL="0" marR="0" marT="0" marB="0" anchor="ctr">
                    <a:solidFill>
                      <a:schemeClr val="bg1">
                        <a:lumMod val="85000"/>
                      </a:schemeClr>
                    </a:solidFill>
                  </a:tcPr>
                </a:tc>
                <a:extLst>
                  <a:ext uri="{0D108BD9-81ED-4DB2-BD59-A6C34878D82A}">
                    <a16:rowId xmlns:a16="http://schemas.microsoft.com/office/drawing/2014/main" val="3818977136"/>
                  </a:ext>
                </a:extLst>
              </a:tr>
              <a:tr h="395058">
                <a:tc>
                  <a:txBody>
                    <a:bodyPr/>
                    <a:lstStyle/>
                    <a:p>
                      <a:r>
                        <a:rPr lang="en-US" sz="1200">
                          <a:effectLst/>
                          <a:latin typeface="Arial"/>
                        </a:rPr>
                        <a:t>ARP-HCY Part II</a:t>
                      </a:r>
                    </a:p>
                  </a:txBody>
                  <a:tcPr marL="0" marR="0" marT="0" marB="0" anchor="ctr"/>
                </a:tc>
                <a:tc>
                  <a:txBody>
                    <a:bodyPr/>
                    <a:lstStyle/>
                    <a:p>
                      <a:r>
                        <a:rPr lang="en-US" sz="1200">
                          <a:effectLst/>
                          <a:latin typeface="Arial"/>
                        </a:rPr>
                        <a:t> $                      -   </a:t>
                      </a:r>
                    </a:p>
                  </a:txBody>
                  <a:tcPr marL="0" marR="0" marT="0" marB="0" anchor="ctr"/>
                </a:tc>
                <a:tc>
                  <a:txBody>
                    <a:bodyPr/>
                    <a:lstStyle/>
                    <a:p>
                      <a:r>
                        <a:rPr lang="en-US" sz="1200">
                          <a:effectLst/>
                          <a:latin typeface="Arial"/>
                        </a:rPr>
                        <a:t> $                      -   </a:t>
                      </a:r>
                    </a:p>
                  </a:txBody>
                  <a:tcPr marL="0" marR="0" marT="0" marB="0" anchor="ctr"/>
                </a:tc>
                <a:tc>
                  <a:txBody>
                    <a:bodyPr/>
                    <a:lstStyle/>
                    <a:p>
                      <a:r>
                        <a:rPr lang="en-US" sz="1200">
                          <a:effectLst/>
                          <a:latin typeface="Arial"/>
                        </a:rPr>
                        <a:t> $                99,225 </a:t>
                      </a:r>
                    </a:p>
                  </a:txBody>
                  <a:tcPr marL="0" marR="0" marT="0" marB="0" anchor="ctr"/>
                </a:tc>
                <a:tc>
                  <a:txBody>
                    <a:bodyPr/>
                    <a:lstStyle/>
                    <a:p>
                      <a:r>
                        <a:rPr lang="en-US" sz="1200">
                          <a:effectLst/>
                          <a:latin typeface="Arial"/>
                        </a:rPr>
                        <a:t> $                      -   </a:t>
                      </a:r>
                    </a:p>
                  </a:txBody>
                  <a:tcPr marL="0" marR="0" marT="0" marB="0" anchor="ctr"/>
                </a:tc>
                <a:tc>
                  <a:txBody>
                    <a:bodyPr/>
                    <a:lstStyle/>
                    <a:p>
                      <a:r>
                        <a:rPr lang="en-US" sz="1200">
                          <a:effectLst/>
                          <a:latin typeface="Arial"/>
                        </a:rPr>
                        <a:t> $                99,225 </a:t>
                      </a:r>
                    </a:p>
                  </a:txBody>
                  <a:tcPr marL="0" marR="0" marT="0" marB="0" anchor="ctr"/>
                </a:tc>
                <a:extLst>
                  <a:ext uri="{0D108BD9-81ED-4DB2-BD59-A6C34878D82A}">
                    <a16:rowId xmlns:a16="http://schemas.microsoft.com/office/drawing/2014/main" val="2582616228"/>
                  </a:ext>
                </a:extLst>
              </a:tr>
              <a:tr h="395058">
                <a:tc>
                  <a:txBody>
                    <a:bodyPr/>
                    <a:lstStyle/>
                    <a:p>
                      <a:r>
                        <a:rPr lang="en-US" sz="1200">
                          <a:effectLst/>
                          <a:latin typeface="Arial"/>
                        </a:rPr>
                        <a:t>IDEA-ARP</a:t>
                      </a:r>
                    </a:p>
                  </a:txBody>
                  <a:tcPr marL="0" marR="0" marT="0" marB="0" anchor="ctr">
                    <a:solidFill>
                      <a:schemeClr val="bg1">
                        <a:lumMod val="85000"/>
                      </a:schemeClr>
                    </a:solidFill>
                  </a:tcPr>
                </a:tc>
                <a:tc>
                  <a:txBody>
                    <a:bodyPr/>
                    <a:lstStyle/>
                    <a:p>
                      <a:endParaRPr lang="en-US" sz="1200">
                        <a:effectLst/>
                        <a:latin typeface="Arial"/>
                      </a:endParaRPr>
                    </a:p>
                  </a:txBody>
                  <a:tcPr marL="0" marR="0" marT="0" marB="0" anchor="ctr">
                    <a:solidFill>
                      <a:schemeClr val="bg1">
                        <a:lumMod val="85000"/>
                      </a:schemeClr>
                    </a:solidFill>
                  </a:tcPr>
                </a:tc>
                <a:tc>
                  <a:txBody>
                    <a:bodyPr/>
                    <a:lstStyle/>
                    <a:p>
                      <a:endParaRPr lang="en-US" sz="1200">
                        <a:effectLst/>
                        <a:latin typeface="Arial"/>
                      </a:endParaRPr>
                    </a:p>
                  </a:txBody>
                  <a:tcPr marL="0" marR="0" marT="0" marB="0" anchor="ctr">
                    <a:solidFill>
                      <a:schemeClr val="bg1">
                        <a:lumMod val="85000"/>
                      </a:schemeClr>
                    </a:solidFill>
                  </a:tcPr>
                </a:tc>
                <a:tc>
                  <a:txBody>
                    <a:bodyPr/>
                    <a:lstStyle/>
                    <a:p>
                      <a:endParaRPr lang="en-US" sz="1200">
                        <a:effectLst/>
                        <a:latin typeface="Arial"/>
                      </a:endParaRPr>
                    </a:p>
                  </a:txBody>
                  <a:tcPr marL="0" marR="0" marT="0" marB="0" anchor="ctr">
                    <a:solidFill>
                      <a:schemeClr val="bg1">
                        <a:lumMod val="85000"/>
                      </a:schemeClr>
                    </a:solidFill>
                  </a:tcPr>
                </a:tc>
                <a:tc>
                  <a:txBody>
                    <a:bodyPr/>
                    <a:lstStyle/>
                    <a:p>
                      <a:endParaRPr lang="en-US" sz="1200">
                        <a:effectLst/>
                        <a:latin typeface="Arial"/>
                      </a:endParaRPr>
                    </a:p>
                  </a:txBody>
                  <a:tcPr marL="0" marR="0" marT="0" marB="0" anchor="ctr">
                    <a:solidFill>
                      <a:schemeClr val="bg1">
                        <a:lumMod val="85000"/>
                      </a:schemeClr>
                    </a:solidFill>
                  </a:tcPr>
                </a:tc>
                <a:tc>
                  <a:txBody>
                    <a:bodyPr/>
                    <a:lstStyle/>
                    <a:p>
                      <a:r>
                        <a:rPr lang="en-US" sz="1200">
                          <a:effectLst/>
                          <a:latin typeface="Arial"/>
                        </a:rPr>
                        <a:t>                         </a:t>
                      </a:r>
                    </a:p>
                  </a:txBody>
                  <a:tcPr marL="0" marR="0" marT="0" marB="0" anchor="ctr">
                    <a:solidFill>
                      <a:schemeClr val="bg1">
                        <a:lumMod val="85000"/>
                      </a:schemeClr>
                    </a:solidFill>
                  </a:tcPr>
                </a:tc>
                <a:extLst>
                  <a:ext uri="{0D108BD9-81ED-4DB2-BD59-A6C34878D82A}">
                    <a16:rowId xmlns:a16="http://schemas.microsoft.com/office/drawing/2014/main" val="3595849010"/>
                  </a:ext>
                </a:extLst>
              </a:tr>
              <a:tr h="395058">
                <a:tc>
                  <a:txBody>
                    <a:bodyPr/>
                    <a:lstStyle/>
                    <a:p>
                      <a:r>
                        <a:rPr lang="en-US" sz="1200">
                          <a:effectLst/>
                          <a:latin typeface="Arial"/>
                        </a:rPr>
                        <a:t>   Section 611</a:t>
                      </a:r>
                    </a:p>
                  </a:txBody>
                  <a:tcPr marL="0" marR="0" marT="0" marB="0" anchor="ctr">
                    <a:solidFill>
                      <a:schemeClr val="bg1">
                        <a:lumMod val="85000"/>
                      </a:schemeClr>
                    </a:solidFill>
                  </a:tcPr>
                </a:tc>
                <a:tc>
                  <a:txBody>
                    <a:bodyPr/>
                    <a:lstStyle/>
                    <a:p>
                      <a:r>
                        <a:rPr lang="en-US" sz="1200">
                          <a:effectLst/>
                          <a:latin typeface="Arial"/>
                        </a:rPr>
                        <a:t> $                      -   </a:t>
                      </a:r>
                    </a:p>
                  </a:txBody>
                  <a:tcPr marL="0" marR="0" marT="0" marB="0" anchor="ctr">
                    <a:solidFill>
                      <a:schemeClr val="bg1">
                        <a:lumMod val="85000"/>
                      </a:schemeClr>
                    </a:solidFill>
                  </a:tcPr>
                </a:tc>
                <a:tc>
                  <a:txBody>
                    <a:bodyPr/>
                    <a:lstStyle/>
                    <a:p>
                      <a:r>
                        <a:rPr lang="en-US" sz="1200">
                          <a:effectLst/>
                          <a:latin typeface="Arial"/>
                        </a:rPr>
                        <a:t> $              369,994 </a:t>
                      </a:r>
                    </a:p>
                  </a:txBody>
                  <a:tcPr marL="0" marR="0" marT="0" marB="0" anchor="ctr">
                    <a:solidFill>
                      <a:schemeClr val="bg1">
                        <a:lumMod val="85000"/>
                      </a:schemeClr>
                    </a:solidFill>
                  </a:tcPr>
                </a:tc>
                <a:tc>
                  <a:txBody>
                    <a:bodyPr/>
                    <a:lstStyle/>
                    <a:p>
                      <a:r>
                        <a:rPr lang="en-US" sz="1200">
                          <a:effectLst/>
                          <a:latin typeface="Arial"/>
                        </a:rPr>
                        <a:t> $                31,195 </a:t>
                      </a:r>
                    </a:p>
                  </a:txBody>
                  <a:tcPr marL="0" marR="0" marT="0" marB="0" anchor="ctr">
                    <a:solidFill>
                      <a:schemeClr val="bg1">
                        <a:lumMod val="85000"/>
                      </a:schemeClr>
                    </a:solidFill>
                  </a:tcPr>
                </a:tc>
                <a:tc>
                  <a:txBody>
                    <a:bodyPr/>
                    <a:lstStyle/>
                    <a:p>
                      <a:r>
                        <a:rPr lang="en-US" sz="1200">
                          <a:effectLst/>
                          <a:latin typeface="Arial"/>
                        </a:rPr>
                        <a:t> $                      -   </a:t>
                      </a:r>
                    </a:p>
                  </a:txBody>
                  <a:tcPr marL="0" marR="0" marT="0" marB="0" anchor="ctr">
                    <a:solidFill>
                      <a:schemeClr val="bg1">
                        <a:lumMod val="85000"/>
                      </a:schemeClr>
                    </a:solidFill>
                  </a:tcPr>
                </a:tc>
                <a:tc>
                  <a:txBody>
                    <a:bodyPr/>
                    <a:lstStyle/>
                    <a:p>
                      <a:r>
                        <a:rPr lang="en-US" sz="1200">
                          <a:effectLst/>
                          <a:latin typeface="Arial"/>
                        </a:rPr>
                        <a:t> $              401,189 </a:t>
                      </a:r>
                    </a:p>
                  </a:txBody>
                  <a:tcPr marL="0" marR="0" marT="0" marB="0" anchor="ctr">
                    <a:solidFill>
                      <a:schemeClr val="bg1">
                        <a:lumMod val="85000"/>
                      </a:schemeClr>
                    </a:solidFill>
                  </a:tcPr>
                </a:tc>
                <a:extLst>
                  <a:ext uri="{0D108BD9-81ED-4DB2-BD59-A6C34878D82A}">
                    <a16:rowId xmlns:a16="http://schemas.microsoft.com/office/drawing/2014/main" val="4147151520"/>
                  </a:ext>
                </a:extLst>
              </a:tr>
              <a:tr h="395058">
                <a:tc>
                  <a:txBody>
                    <a:bodyPr/>
                    <a:lstStyle/>
                    <a:p>
                      <a:r>
                        <a:rPr lang="en-US" sz="1200">
                          <a:effectLst/>
                          <a:latin typeface="Arial"/>
                        </a:rPr>
                        <a:t>   Section 619</a:t>
                      </a:r>
                    </a:p>
                  </a:txBody>
                  <a:tcPr marL="0" marR="0" marT="0" marB="0" anchor="ctr">
                    <a:solidFill>
                      <a:schemeClr val="bg1">
                        <a:lumMod val="85000"/>
                      </a:schemeClr>
                    </a:solidFill>
                  </a:tcPr>
                </a:tc>
                <a:tc>
                  <a:txBody>
                    <a:bodyPr/>
                    <a:lstStyle/>
                    <a:p>
                      <a:r>
                        <a:rPr lang="en-US" sz="1200">
                          <a:effectLst/>
                          <a:latin typeface="Arial"/>
                        </a:rPr>
                        <a:t> $                      -   </a:t>
                      </a:r>
                    </a:p>
                  </a:txBody>
                  <a:tcPr marL="0" marR="0" marT="0" marB="0" anchor="ctr">
                    <a:solidFill>
                      <a:schemeClr val="bg1">
                        <a:lumMod val="85000"/>
                      </a:schemeClr>
                    </a:solidFill>
                  </a:tcPr>
                </a:tc>
                <a:tc>
                  <a:txBody>
                    <a:bodyPr/>
                    <a:lstStyle/>
                    <a:p>
                      <a:r>
                        <a:rPr lang="en-US" sz="1200">
                          <a:effectLst/>
                          <a:latin typeface="Arial"/>
                        </a:rPr>
                        <a:t> $                42,794 </a:t>
                      </a:r>
                    </a:p>
                  </a:txBody>
                  <a:tcPr marL="0" marR="0" marT="0" marB="0" anchor="ctr">
                    <a:solidFill>
                      <a:schemeClr val="bg1">
                        <a:lumMod val="85000"/>
                      </a:schemeClr>
                    </a:solidFill>
                  </a:tcPr>
                </a:tc>
                <a:tc>
                  <a:txBody>
                    <a:bodyPr/>
                    <a:lstStyle/>
                    <a:p>
                      <a:r>
                        <a:rPr lang="en-US" sz="1200">
                          <a:effectLst/>
                          <a:latin typeface="Arial"/>
                        </a:rPr>
                        <a:t> $                 1,886 </a:t>
                      </a:r>
                    </a:p>
                  </a:txBody>
                  <a:tcPr marL="0" marR="0" marT="0" marB="0" anchor="ctr">
                    <a:solidFill>
                      <a:schemeClr val="bg1">
                        <a:lumMod val="85000"/>
                      </a:schemeClr>
                    </a:solidFill>
                  </a:tcPr>
                </a:tc>
                <a:tc>
                  <a:txBody>
                    <a:bodyPr/>
                    <a:lstStyle/>
                    <a:p>
                      <a:r>
                        <a:rPr lang="en-US" sz="1200">
                          <a:effectLst/>
                          <a:latin typeface="Arial"/>
                        </a:rPr>
                        <a:t> $                      -   </a:t>
                      </a:r>
                    </a:p>
                  </a:txBody>
                  <a:tcPr marL="0" marR="0" marT="0" marB="0" anchor="ctr">
                    <a:solidFill>
                      <a:schemeClr val="bg1">
                        <a:lumMod val="85000"/>
                      </a:schemeClr>
                    </a:solidFill>
                  </a:tcPr>
                </a:tc>
                <a:tc>
                  <a:txBody>
                    <a:bodyPr/>
                    <a:lstStyle/>
                    <a:p>
                      <a:r>
                        <a:rPr lang="en-US" sz="1200">
                          <a:effectLst/>
                          <a:latin typeface="Arial"/>
                        </a:rPr>
                        <a:t> $                44,680 </a:t>
                      </a:r>
                    </a:p>
                  </a:txBody>
                  <a:tcPr marL="0" marR="0" marT="0" marB="0" anchor="ctr">
                    <a:solidFill>
                      <a:schemeClr val="bg1">
                        <a:lumMod val="85000"/>
                      </a:schemeClr>
                    </a:solidFill>
                  </a:tcPr>
                </a:tc>
                <a:extLst>
                  <a:ext uri="{0D108BD9-81ED-4DB2-BD59-A6C34878D82A}">
                    <a16:rowId xmlns:a16="http://schemas.microsoft.com/office/drawing/2014/main" val="1350965655"/>
                  </a:ext>
                </a:extLst>
              </a:tr>
              <a:tr h="757196">
                <a:tc>
                  <a:txBody>
                    <a:bodyPr/>
                    <a:lstStyle/>
                    <a:p>
                      <a:r>
                        <a:rPr lang="en-US" sz="1200" b="1">
                          <a:effectLst/>
                          <a:latin typeface="Arial"/>
                        </a:rPr>
                        <a:t>Total Federal Education COVID-19 Funding</a:t>
                      </a:r>
                    </a:p>
                  </a:txBody>
                  <a:tcPr marL="0" marR="0" marT="0" marB="0" anchor="ctr"/>
                </a:tc>
                <a:tc>
                  <a:txBody>
                    <a:bodyPr/>
                    <a:lstStyle/>
                    <a:p>
                      <a:r>
                        <a:rPr lang="en-US" sz="1200" b="1">
                          <a:effectLst/>
                          <a:latin typeface="Arial"/>
                        </a:rPr>
                        <a:t> $           4,459,123 </a:t>
                      </a:r>
                    </a:p>
                  </a:txBody>
                  <a:tcPr marL="0" marR="0" marT="0" marB="0" anchor="ctr"/>
                </a:tc>
                <a:tc>
                  <a:txBody>
                    <a:bodyPr/>
                    <a:lstStyle/>
                    <a:p>
                      <a:r>
                        <a:rPr lang="en-US" sz="1200" b="1">
                          <a:effectLst/>
                          <a:latin typeface="Arial"/>
                        </a:rPr>
                        <a:t> $         15,119,519 </a:t>
                      </a:r>
                    </a:p>
                  </a:txBody>
                  <a:tcPr marL="0" marR="0" marT="0" marB="0" anchor="ctr"/>
                </a:tc>
                <a:tc>
                  <a:txBody>
                    <a:bodyPr/>
                    <a:lstStyle/>
                    <a:p>
                      <a:r>
                        <a:rPr lang="en-US" sz="1200" b="1">
                          <a:effectLst/>
                          <a:latin typeface="Arial"/>
                        </a:rPr>
                        <a:t> $         14,241,538 </a:t>
                      </a:r>
                    </a:p>
                  </a:txBody>
                  <a:tcPr marL="0" marR="0" marT="0" marB="0" anchor="ctr"/>
                </a:tc>
                <a:tc>
                  <a:txBody>
                    <a:bodyPr/>
                    <a:lstStyle/>
                    <a:p>
                      <a:r>
                        <a:rPr lang="en-US" sz="1200" b="1">
                          <a:effectLst/>
                          <a:latin typeface="Arial"/>
                        </a:rPr>
                        <a:t> $         14,745,706 </a:t>
                      </a:r>
                    </a:p>
                  </a:txBody>
                  <a:tcPr marL="0" marR="0" marT="0" marB="0" anchor="ctr"/>
                </a:tc>
                <a:tc>
                  <a:txBody>
                    <a:bodyPr/>
                    <a:lstStyle/>
                    <a:p>
                      <a:r>
                        <a:rPr lang="en-US" sz="1200" b="1">
                          <a:effectLst/>
                          <a:latin typeface="Arial"/>
                        </a:rPr>
                        <a:t> $         48,565,886 </a:t>
                      </a:r>
                    </a:p>
                  </a:txBody>
                  <a:tcPr marL="0" marR="0" marT="0" marB="0" anchor="ctr"/>
                </a:tc>
                <a:extLst>
                  <a:ext uri="{0D108BD9-81ED-4DB2-BD59-A6C34878D82A}">
                    <a16:rowId xmlns:a16="http://schemas.microsoft.com/office/drawing/2014/main" val="4232359379"/>
                  </a:ext>
                </a:extLst>
              </a:tr>
            </a:tbl>
          </a:graphicData>
        </a:graphic>
      </p:graphicFrame>
    </p:spTree>
    <p:extLst>
      <p:ext uri="{BB962C8B-B14F-4D97-AF65-F5344CB8AC3E}">
        <p14:creationId xmlns:p14="http://schemas.microsoft.com/office/powerpoint/2010/main" val="17119120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C2E7B-4E72-B529-67CF-27B96AD4E0C3}"/>
              </a:ext>
            </a:extLst>
          </p:cNvPr>
          <p:cNvSpPr>
            <a:spLocks noGrp="1"/>
          </p:cNvSpPr>
          <p:nvPr>
            <p:ph type="title"/>
          </p:nvPr>
        </p:nvSpPr>
        <p:spPr>
          <a:xfrm>
            <a:off x="252919" y="1123837"/>
            <a:ext cx="2947482" cy="4601183"/>
          </a:xfrm>
        </p:spPr>
        <p:txBody>
          <a:bodyPr/>
          <a:lstStyle/>
          <a:p>
            <a:r>
              <a:rPr lang="en-US"/>
              <a:t>American Rescue Plan (ARP) Spending Plan to be Reported in Required Format</a:t>
            </a:r>
          </a:p>
        </p:txBody>
      </p:sp>
      <p:pic>
        <p:nvPicPr>
          <p:cNvPr id="6" name="Picture 6" descr="Table&#10;&#10;Description automatically generated">
            <a:extLst>
              <a:ext uri="{FF2B5EF4-FFF2-40B4-BE49-F238E27FC236}">
                <a16:creationId xmlns:a16="http://schemas.microsoft.com/office/drawing/2014/main" id="{21AEE459-E2EC-4779-68D6-CC1D61642F9F}"/>
              </a:ext>
            </a:extLst>
          </p:cNvPr>
          <p:cNvPicPr>
            <a:picLocks noChangeAspect="1"/>
          </p:cNvPicPr>
          <p:nvPr/>
        </p:nvPicPr>
        <p:blipFill>
          <a:blip r:embed="rId2"/>
          <a:stretch>
            <a:fillRect/>
          </a:stretch>
        </p:blipFill>
        <p:spPr>
          <a:xfrm>
            <a:off x="3270956" y="266613"/>
            <a:ext cx="8698088" cy="6310662"/>
          </a:xfrm>
          <a:prstGeom prst="rect">
            <a:avLst/>
          </a:prstGeom>
        </p:spPr>
      </p:pic>
    </p:spTree>
    <p:extLst>
      <p:ext uri="{BB962C8B-B14F-4D97-AF65-F5344CB8AC3E}">
        <p14:creationId xmlns:p14="http://schemas.microsoft.com/office/powerpoint/2010/main" val="3897697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D02EDA2-A2E0-84D3-ECB3-196222F94AA4}"/>
              </a:ext>
            </a:extLst>
          </p:cNvPr>
          <p:cNvSpPr txBox="1">
            <a:spLocks/>
          </p:cNvSpPr>
          <p:nvPr/>
        </p:nvSpPr>
        <p:spPr>
          <a:xfrm>
            <a:off x="252919" y="1123837"/>
            <a:ext cx="1536372" cy="4601183"/>
          </a:xfrm>
          <a:prstGeom prst="rect">
            <a:avLst/>
          </a:prstGeom>
        </p:spPr>
        <p:txBody>
          <a:bodyPr lIns="91440" tIns="45720" rIns="91440" bIns="45720" anchor="t"/>
          <a:lst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a:lstStyle>
          <a:p>
            <a:r>
              <a:rPr lang="en-US" sz="2400"/>
              <a:t>American Rescue Plan (ARP) Spending Plan to be Reported in Required Format</a:t>
            </a:r>
          </a:p>
          <a:p>
            <a:endParaRPr lang="en-US" sz="2400"/>
          </a:p>
          <a:p>
            <a:r>
              <a:rPr lang="en-US" sz="2400"/>
              <a:t>Detail</a:t>
            </a:r>
          </a:p>
        </p:txBody>
      </p:sp>
      <p:sp>
        <p:nvSpPr>
          <p:cNvPr id="2" name="TextBox 1">
            <a:extLst>
              <a:ext uri="{FF2B5EF4-FFF2-40B4-BE49-F238E27FC236}">
                <a16:creationId xmlns:a16="http://schemas.microsoft.com/office/drawing/2014/main" id="{85D35E43-5648-5BA9-54EC-DB0CAF1907CE}"/>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a:t>Click to add text</a:t>
            </a:r>
          </a:p>
        </p:txBody>
      </p:sp>
      <p:pic>
        <p:nvPicPr>
          <p:cNvPr id="5" name="Picture 6" descr="Table&#10;&#10;Description automatically generated">
            <a:extLst>
              <a:ext uri="{FF2B5EF4-FFF2-40B4-BE49-F238E27FC236}">
                <a16:creationId xmlns:a16="http://schemas.microsoft.com/office/drawing/2014/main" id="{2B414804-5C0A-597C-7ACA-CBFE44255D10}"/>
              </a:ext>
            </a:extLst>
          </p:cNvPr>
          <p:cNvPicPr>
            <a:picLocks noChangeAspect="1"/>
          </p:cNvPicPr>
          <p:nvPr/>
        </p:nvPicPr>
        <p:blipFill>
          <a:blip r:embed="rId2"/>
          <a:stretch>
            <a:fillRect/>
          </a:stretch>
        </p:blipFill>
        <p:spPr>
          <a:xfrm>
            <a:off x="3694290" y="80151"/>
            <a:ext cx="7526865" cy="6711808"/>
          </a:xfrm>
          <a:prstGeom prst="rect">
            <a:avLst/>
          </a:prstGeom>
        </p:spPr>
      </p:pic>
    </p:spTree>
    <p:extLst>
      <p:ext uri="{BB962C8B-B14F-4D97-AF65-F5344CB8AC3E}">
        <p14:creationId xmlns:p14="http://schemas.microsoft.com/office/powerpoint/2010/main" val="4093699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8B76535-0C94-576D-68EC-9A489AE8F0B2}"/>
              </a:ext>
            </a:extLst>
          </p:cNvPr>
          <p:cNvSpPr>
            <a:spLocks noGrp="1"/>
          </p:cNvSpPr>
          <p:nvPr>
            <p:ph type="title"/>
          </p:nvPr>
        </p:nvSpPr>
        <p:spPr>
          <a:xfrm>
            <a:off x="252919" y="1123837"/>
            <a:ext cx="1479927" cy="4601183"/>
          </a:xfrm>
        </p:spPr>
        <p:txBody>
          <a:bodyPr>
            <a:normAutofit/>
          </a:bodyPr>
          <a:lstStyle/>
          <a:p>
            <a:r>
              <a:rPr lang="en-US" sz="2400">
                <a:ea typeface="+mj-lt"/>
                <a:cs typeface="+mj-lt"/>
              </a:rPr>
              <a:t>American  Rescue Plan (ARP)Spending  Plan to be </a:t>
            </a:r>
            <a:br>
              <a:rPr lang="en-US" sz="2400">
                <a:ea typeface="+mj-lt"/>
                <a:cs typeface="+mj-lt"/>
              </a:rPr>
            </a:br>
            <a:r>
              <a:rPr lang="en-US" sz="2400">
                <a:ea typeface="+mj-lt"/>
                <a:cs typeface="+mj-lt"/>
              </a:rPr>
              <a:t>Reported in </a:t>
            </a:r>
            <a:br>
              <a:rPr lang="en-US" sz="2400">
                <a:ea typeface="+mj-lt"/>
                <a:cs typeface="+mj-lt"/>
              </a:rPr>
            </a:br>
            <a:r>
              <a:rPr lang="en-US" sz="2400">
                <a:ea typeface="+mj-lt"/>
                <a:cs typeface="+mj-lt"/>
              </a:rPr>
              <a:t>Required </a:t>
            </a:r>
            <a:br>
              <a:rPr lang="en-US" sz="2400">
                <a:ea typeface="+mj-lt"/>
                <a:cs typeface="+mj-lt"/>
              </a:rPr>
            </a:br>
            <a:r>
              <a:rPr lang="en-US" sz="2400">
                <a:ea typeface="+mj-lt"/>
                <a:cs typeface="+mj-lt"/>
              </a:rPr>
              <a:t>Format</a:t>
            </a:r>
          </a:p>
          <a:p>
            <a:endParaRPr lang="en-US" sz="2400">
              <a:ea typeface="+mj-lt"/>
              <a:cs typeface="+mj-lt"/>
            </a:endParaRPr>
          </a:p>
          <a:p>
            <a:r>
              <a:rPr lang="en-US" sz="2400">
                <a:ea typeface="+mj-lt"/>
                <a:cs typeface="+mj-lt"/>
              </a:rPr>
              <a:t>Detail Cont.</a:t>
            </a:r>
          </a:p>
          <a:p>
            <a:endParaRPr lang="en-US" sz="2400"/>
          </a:p>
        </p:txBody>
      </p:sp>
      <p:pic>
        <p:nvPicPr>
          <p:cNvPr id="4" name="Picture 4" descr="Table&#10;&#10;Description automatically generated">
            <a:extLst>
              <a:ext uri="{FF2B5EF4-FFF2-40B4-BE49-F238E27FC236}">
                <a16:creationId xmlns:a16="http://schemas.microsoft.com/office/drawing/2014/main" id="{BD2A607C-F783-5E4A-50FB-80BEE3A50638}"/>
              </a:ext>
            </a:extLst>
          </p:cNvPr>
          <p:cNvPicPr>
            <a:picLocks noChangeAspect="1"/>
          </p:cNvPicPr>
          <p:nvPr/>
        </p:nvPicPr>
        <p:blipFill>
          <a:blip r:embed="rId2"/>
          <a:stretch>
            <a:fillRect/>
          </a:stretch>
        </p:blipFill>
        <p:spPr>
          <a:xfrm>
            <a:off x="3087710" y="203216"/>
            <a:ext cx="8496360" cy="6433482"/>
          </a:xfrm>
          <a:prstGeom prst="rect">
            <a:avLst/>
          </a:prstGeom>
        </p:spPr>
      </p:pic>
    </p:spTree>
    <p:extLst>
      <p:ext uri="{BB962C8B-B14F-4D97-AF65-F5344CB8AC3E}">
        <p14:creationId xmlns:p14="http://schemas.microsoft.com/office/powerpoint/2010/main" val="13619493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FEAAD7-76ED-D997-DE27-90EC19DBF4DF}"/>
              </a:ext>
            </a:extLst>
          </p:cNvPr>
          <p:cNvSpPr>
            <a:spLocks noGrp="1"/>
          </p:cNvSpPr>
          <p:nvPr>
            <p:ph type="title"/>
          </p:nvPr>
        </p:nvSpPr>
        <p:spPr>
          <a:xfrm>
            <a:off x="252919" y="1123837"/>
            <a:ext cx="1564593" cy="4601183"/>
          </a:xfrm>
        </p:spPr>
        <p:txBody>
          <a:bodyPr/>
          <a:lstStyle/>
          <a:p>
            <a:r>
              <a:rPr lang="en-US" sz="2400"/>
              <a:t>American  Rescue </a:t>
            </a:r>
            <a:br>
              <a:rPr lang="en-US" sz="2400"/>
            </a:br>
            <a:r>
              <a:rPr lang="en-US" sz="2400"/>
              <a:t>Plan (ARP) Spending  Plan to be </a:t>
            </a:r>
            <a:br>
              <a:rPr lang="en-US" sz="2400"/>
            </a:br>
            <a:r>
              <a:rPr lang="en-US" sz="2400"/>
              <a:t>Reported</a:t>
            </a:r>
            <a:br>
              <a:rPr lang="en-US" sz="2400"/>
            </a:br>
            <a:r>
              <a:rPr lang="en-US" sz="2400"/>
              <a:t>in Required Format</a:t>
            </a:r>
            <a:endParaRPr lang="en-US" sz="2400">
              <a:ea typeface="+mj-lt"/>
              <a:cs typeface="+mj-lt"/>
            </a:endParaRPr>
          </a:p>
          <a:p>
            <a:endParaRPr lang="en-US" sz="2400">
              <a:ea typeface="+mj-lt"/>
              <a:cs typeface="+mj-lt"/>
            </a:endParaRPr>
          </a:p>
          <a:p>
            <a:r>
              <a:rPr lang="en-US" sz="2400"/>
              <a:t>Detail Cont.</a:t>
            </a:r>
            <a:endParaRPr lang="en-US" sz="2400">
              <a:ea typeface="+mj-lt"/>
              <a:cs typeface="+mj-lt"/>
            </a:endParaRPr>
          </a:p>
          <a:p>
            <a:endParaRPr lang="en-US" sz="2400">
              <a:ea typeface="+mj-lt"/>
              <a:cs typeface="+mj-lt"/>
            </a:endParaRPr>
          </a:p>
          <a:p>
            <a:endParaRPr lang="en-US"/>
          </a:p>
        </p:txBody>
      </p:sp>
      <p:pic>
        <p:nvPicPr>
          <p:cNvPr id="2" name="Picture 3" descr="Table&#10;&#10;Description automatically generated">
            <a:extLst>
              <a:ext uri="{FF2B5EF4-FFF2-40B4-BE49-F238E27FC236}">
                <a16:creationId xmlns:a16="http://schemas.microsoft.com/office/drawing/2014/main" id="{CB7443EB-C38D-8C70-6694-B347EC6D562F}"/>
              </a:ext>
            </a:extLst>
          </p:cNvPr>
          <p:cNvPicPr>
            <a:picLocks noChangeAspect="1"/>
          </p:cNvPicPr>
          <p:nvPr/>
        </p:nvPicPr>
        <p:blipFill>
          <a:blip r:embed="rId2"/>
          <a:stretch>
            <a:fillRect/>
          </a:stretch>
        </p:blipFill>
        <p:spPr>
          <a:xfrm>
            <a:off x="3341510" y="830863"/>
            <a:ext cx="8387644" cy="5196274"/>
          </a:xfrm>
          <a:prstGeom prst="rect">
            <a:avLst/>
          </a:prstGeom>
        </p:spPr>
      </p:pic>
    </p:spTree>
    <p:extLst>
      <p:ext uri="{BB962C8B-B14F-4D97-AF65-F5344CB8AC3E}">
        <p14:creationId xmlns:p14="http://schemas.microsoft.com/office/powerpoint/2010/main" val="5156995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95D4F6-3BEB-407D-837A-73D3CDB3B93B}"/>
              </a:ext>
            </a:extLst>
          </p:cNvPr>
          <p:cNvSpPr>
            <a:spLocks noGrp="1"/>
          </p:cNvSpPr>
          <p:nvPr>
            <p:ph type="title"/>
          </p:nvPr>
        </p:nvSpPr>
        <p:spPr>
          <a:xfrm>
            <a:off x="252919" y="1123837"/>
            <a:ext cx="2947482" cy="4737660"/>
          </a:xfrm>
        </p:spPr>
        <p:txBody>
          <a:bodyPr vert="horz" lIns="91440" tIns="45720" rIns="91440" bIns="45720" rtlCol="0" anchor="ctr">
            <a:noAutofit/>
          </a:bodyPr>
          <a:lstStyle/>
          <a:p>
            <a:r>
              <a:rPr lang="en-US" sz="2800" b="1" u="sng">
                <a:ea typeface="+mj-lt"/>
                <a:cs typeface="+mj-lt"/>
              </a:rPr>
              <a:t>2021 – 2022</a:t>
            </a:r>
            <a:br>
              <a:rPr lang="en-US" sz="2800" b="1" u="sng">
                <a:ea typeface="+mj-lt"/>
                <a:cs typeface="+mj-lt"/>
              </a:rPr>
            </a:br>
            <a:r>
              <a:rPr lang="en-US" sz="2800" b="1" u="sng">
                <a:ea typeface="+mj-lt"/>
                <a:cs typeface="+mj-lt"/>
              </a:rPr>
              <a:t>District Technology Upgrades</a:t>
            </a:r>
            <a:br>
              <a:rPr lang="en-US" sz="2800" b="1" u="sng">
                <a:ea typeface="+mj-lt"/>
                <a:cs typeface="+mj-lt"/>
              </a:rPr>
            </a:br>
            <a:br>
              <a:rPr lang="en-US" sz="2800" b="1" u="sng">
                <a:ea typeface="+mj-lt"/>
                <a:cs typeface="+mj-lt"/>
              </a:rPr>
            </a:br>
            <a:r>
              <a:rPr lang="en-US" sz="2800" b="1" u="sng">
                <a:ea typeface="+mj-lt"/>
                <a:cs typeface="+mj-lt"/>
              </a:rPr>
              <a:t>Infrastructure </a:t>
            </a:r>
            <a:br>
              <a:rPr lang="en-US" sz="2800" b="1" u="sng">
                <a:ea typeface="+mj-lt"/>
                <a:cs typeface="+mj-lt"/>
              </a:rPr>
            </a:br>
            <a:r>
              <a:rPr lang="en-US" sz="2800" b="1" u="sng">
                <a:ea typeface="+mj-lt"/>
                <a:cs typeface="+mj-lt"/>
              </a:rPr>
              <a:t> </a:t>
            </a:r>
            <a:br>
              <a:rPr lang="en-US" sz="2800" b="1" u="sng">
                <a:ea typeface="+mj-lt"/>
                <a:cs typeface="+mj-lt"/>
              </a:rPr>
            </a:br>
            <a:r>
              <a:rPr lang="en-US" sz="2800" b="1" u="sng">
                <a:ea typeface="+mj-lt"/>
                <a:cs typeface="+mj-lt"/>
              </a:rPr>
              <a:t>Network device replacements</a:t>
            </a:r>
            <a:br>
              <a:rPr lang="en-US" sz="2800" b="1" u="sng">
                <a:ea typeface="+mj-lt"/>
                <a:cs typeface="+mj-lt"/>
              </a:rPr>
            </a:br>
            <a:r>
              <a:rPr lang="en-US" sz="2800" b="1" u="sng">
                <a:ea typeface="+mj-lt"/>
                <a:cs typeface="+mj-lt"/>
              </a:rPr>
              <a:t> </a:t>
            </a:r>
            <a:br>
              <a:rPr lang="en-US" sz="2800" b="1" u="sng">
                <a:ea typeface="+mj-lt"/>
                <a:cs typeface="+mj-lt"/>
              </a:rPr>
            </a:br>
            <a:r>
              <a:rPr lang="en-US" sz="2800" b="1" u="sng">
                <a:ea typeface="+mj-lt"/>
                <a:cs typeface="+mj-lt"/>
              </a:rPr>
              <a:t>Security implementations</a:t>
            </a:r>
            <a:endParaRPr lang="en-US" sz="2800"/>
          </a:p>
        </p:txBody>
      </p:sp>
      <p:sp>
        <p:nvSpPr>
          <p:cNvPr id="3" name="Content Placeholder 2">
            <a:extLst>
              <a:ext uri="{FF2B5EF4-FFF2-40B4-BE49-F238E27FC236}">
                <a16:creationId xmlns:a16="http://schemas.microsoft.com/office/drawing/2014/main" id="{82B42C6D-D073-4B9A-BF14-F33359F4867E}"/>
              </a:ext>
            </a:extLst>
          </p:cNvPr>
          <p:cNvSpPr>
            <a:spLocks noGrp="1"/>
          </p:cNvSpPr>
          <p:nvPr>
            <p:ph idx="1"/>
          </p:nvPr>
        </p:nvSpPr>
        <p:spPr>
          <a:xfrm>
            <a:off x="3869268" y="818616"/>
            <a:ext cx="7850413" cy="5938555"/>
          </a:xfrm>
        </p:spPr>
        <p:txBody>
          <a:bodyPr>
            <a:normAutofit fontScale="77500" lnSpcReduction="20000"/>
          </a:bodyPr>
          <a:lstStyle/>
          <a:p>
            <a:r>
              <a:rPr lang="en-US" b="1">
                <a:ea typeface="+mn-lt"/>
                <a:cs typeface="+mn-lt"/>
              </a:rPr>
              <a:t>Replacement of location-based fiber:</a:t>
            </a:r>
            <a:endParaRPr lang="en-US" b="1"/>
          </a:p>
          <a:p>
            <a:pPr lvl="1"/>
            <a:r>
              <a:rPr lang="en-US" sz="2000" b="1">
                <a:ea typeface="+mn-lt"/>
                <a:cs typeface="+mn-lt"/>
              </a:rPr>
              <a:t>SSBA funded. ($204,515)</a:t>
            </a:r>
            <a:endParaRPr lang="en-US" sz="2000" b="1"/>
          </a:p>
          <a:p>
            <a:pPr lvl="1"/>
            <a:r>
              <a:rPr lang="en-US" sz="2000" b="1">
                <a:ea typeface="+mn-lt"/>
                <a:cs typeface="+mn-lt"/>
              </a:rPr>
              <a:t>Complete.</a:t>
            </a:r>
            <a:endParaRPr lang="en-US" b="1">
              <a:ea typeface="+mn-lt"/>
              <a:cs typeface="+mn-lt"/>
            </a:endParaRPr>
          </a:p>
          <a:p>
            <a:r>
              <a:rPr lang="en-US" b="1">
                <a:ea typeface="+mn-lt"/>
                <a:cs typeface="+mn-lt"/>
              </a:rPr>
              <a:t>Network switches, servers, modules, </a:t>
            </a:r>
            <a:r>
              <a:rPr lang="en-US" b="1" err="1">
                <a:ea typeface="+mn-lt"/>
                <a:cs typeface="+mn-lt"/>
              </a:rPr>
              <a:t>etc</a:t>
            </a:r>
            <a:r>
              <a:rPr lang="en-US" b="1">
                <a:ea typeface="+mn-lt"/>
                <a:cs typeface="+mn-lt"/>
              </a:rPr>
              <a:t>:</a:t>
            </a:r>
            <a:endParaRPr lang="en-US" b="1"/>
          </a:p>
          <a:p>
            <a:pPr lvl="1"/>
            <a:r>
              <a:rPr lang="en-US" sz="2000" b="1" err="1">
                <a:ea typeface="+mn-lt"/>
                <a:cs typeface="+mn-lt"/>
              </a:rPr>
              <a:t>Erate</a:t>
            </a:r>
            <a:r>
              <a:rPr lang="en-US" sz="2000" b="1">
                <a:ea typeface="+mn-lt"/>
                <a:cs typeface="+mn-lt"/>
              </a:rPr>
              <a:t> aid (1,200,000)</a:t>
            </a:r>
            <a:endParaRPr lang="en-US" sz="2000" b="1"/>
          </a:p>
          <a:p>
            <a:pPr lvl="1"/>
            <a:r>
              <a:rPr lang="en-US" sz="2000" b="1">
                <a:ea typeface="+mn-lt"/>
                <a:cs typeface="+mn-lt"/>
              </a:rPr>
              <a:t>BOCES aid ($300,000)</a:t>
            </a:r>
            <a:endParaRPr lang="en-US" sz="2000" b="1"/>
          </a:p>
          <a:p>
            <a:pPr lvl="1"/>
            <a:r>
              <a:rPr lang="en-US" sz="2000" b="1">
                <a:ea typeface="+mn-lt"/>
                <a:cs typeface="+mn-lt"/>
              </a:rPr>
              <a:t>Almost complete – LPS in progress, NFHS last school. 2022 completion.</a:t>
            </a:r>
          </a:p>
          <a:p>
            <a:r>
              <a:rPr lang="en-US" b="1">
                <a:ea typeface="+mn-lt"/>
                <a:cs typeface="+mn-lt"/>
              </a:rPr>
              <a:t>Prep and HS student laptop replacement:</a:t>
            </a:r>
            <a:endParaRPr lang="en-US" b="1"/>
          </a:p>
          <a:p>
            <a:pPr lvl="1"/>
            <a:r>
              <a:rPr lang="en-US" sz="2000" b="1">
                <a:ea typeface="+mn-lt"/>
                <a:cs typeface="+mn-lt"/>
              </a:rPr>
              <a:t>BOCES aid. (3,200,000)</a:t>
            </a:r>
            <a:endParaRPr lang="en-US" sz="2000" b="1"/>
          </a:p>
          <a:p>
            <a:pPr lvl="1"/>
            <a:r>
              <a:rPr lang="en-US" sz="2000" b="1">
                <a:ea typeface="+mn-lt"/>
                <a:cs typeface="+mn-lt"/>
              </a:rPr>
              <a:t>Complete.</a:t>
            </a:r>
          </a:p>
          <a:p>
            <a:r>
              <a:rPr lang="en-US" b="1">
                <a:ea typeface="+mn-lt"/>
                <a:cs typeface="+mn-lt"/>
              </a:rPr>
              <a:t>NFT laptop replacement:</a:t>
            </a:r>
          </a:p>
          <a:p>
            <a:pPr lvl="1"/>
            <a:r>
              <a:rPr lang="en-US" sz="2000" b="1">
                <a:ea typeface="+mn-lt"/>
                <a:cs typeface="+mn-lt"/>
              </a:rPr>
              <a:t>BOCES aid. ($700,000)</a:t>
            </a:r>
            <a:endParaRPr lang="en-US" sz="2000" b="1"/>
          </a:p>
          <a:p>
            <a:pPr lvl="1"/>
            <a:r>
              <a:rPr lang="en-US" sz="2000" b="1">
                <a:ea typeface="+mn-lt"/>
                <a:cs typeface="+mn-lt"/>
              </a:rPr>
              <a:t>Complete.</a:t>
            </a:r>
            <a:endParaRPr lang="en-US" b="1">
              <a:ea typeface="+mn-lt"/>
              <a:cs typeface="+mn-lt"/>
            </a:endParaRPr>
          </a:p>
          <a:p>
            <a:r>
              <a:rPr lang="en-US" b="1">
                <a:ea typeface="+mn-lt"/>
                <a:cs typeface="+mn-lt"/>
              </a:rPr>
              <a:t>Security camera upgrades:</a:t>
            </a:r>
            <a:endParaRPr lang="en-US" b="1"/>
          </a:p>
          <a:p>
            <a:pPr lvl="1">
              <a:spcAft>
                <a:spcPts val="0"/>
              </a:spcAft>
            </a:pPr>
            <a:r>
              <a:rPr lang="en-US" sz="2000" b="1">
                <a:ea typeface="+mn-lt"/>
                <a:cs typeface="+mn-lt"/>
              </a:rPr>
              <a:t>SSBA funded ($1,200,000)</a:t>
            </a:r>
            <a:endParaRPr lang="en-US" sz="2000" b="1"/>
          </a:p>
          <a:p>
            <a:pPr lvl="1"/>
            <a:r>
              <a:rPr lang="en-US" sz="2000" b="1">
                <a:ea typeface="+mn-lt"/>
                <a:cs typeface="+mn-lt"/>
              </a:rPr>
              <a:t>Final camera reviews in-progress.</a:t>
            </a:r>
            <a:endParaRPr lang="en-US" b="1">
              <a:ea typeface="+mn-lt"/>
              <a:cs typeface="+mn-lt"/>
            </a:endParaRPr>
          </a:p>
          <a:p>
            <a:r>
              <a:rPr lang="en-US" b="1">
                <a:ea typeface="+mn-lt"/>
                <a:cs typeface="+mn-lt"/>
              </a:rPr>
              <a:t>Telephone system replacement.  Winter 2022.</a:t>
            </a:r>
          </a:p>
          <a:p>
            <a:pPr lvl="1"/>
            <a:r>
              <a:rPr lang="en-US" b="1">
                <a:ea typeface="+mn-lt"/>
                <a:cs typeface="+mn-lt"/>
              </a:rPr>
              <a:t>BOCES aid ($700,000).</a:t>
            </a:r>
          </a:p>
          <a:p>
            <a:r>
              <a:rPr lang="en-US" b="1">
                <a:ea typeface="+mn-lt"/>
                <a:cs typeface="+mn-lt"/>
              </a:rPr>
              <a:t>Raptor Visitor management system implementation: </a:t>
            </a:r>
            <a:endParaRPr lang="en-US" b="1"/>
          </a:p>
          <a:p>
            <a:pPr lvl="1">
              <a:spcAft>
                <a:spcPts val="0"/>
              </a:spcAft>
            </a:pPr>
            <a:r>
              <a:rPr lang="en-US" sz="2000" b="1">
                <a:ea typeface="+mn-lt"/>
                <a:cs typeface="+mn-lt"/>
              </a:rPr>
              <a:t>SSBA funded ($34,000)</a:t>
            </a:r>
            <a:endParaRPr lang="en-US" sz="2000" b="1"/>
          </a:p>
          <a:p>
            <a:pPr lvl="1"/>
            <a:r>
              <a:rPr lang="en-US" sz="2000" b="1"/>
              <a:t>Central Office pilot complete.</a:t>
            </a:r>
            <a:endParaRPr lang="en-US" b="1"/>
          </a:p>
          <a:p>
            <a:pPr lvl="1"/>
            <a:r>
              <a:rPr lang="en-US" sz="2000" b="1"/>
              <a:t>CEC / GJ Mann next.</a:t>
            </a:r>
          </a:p>
          <a:p>
            <a:endParaRPr lang="en-US"/>
          </a:p>
        </p:txBody>
      </p:sp>
    </p:spTree>
    <p:extLst>
      <p:ext uri="{BB962C8B-B14F-4D97-AF65-F5344CB8AC3E}">
        <p14:creationId xmlns:p14="http://schemas.microsoft.com/office/powerpoint/2010/main" val="3753630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A960D-936F-498B-808C-34199688F68C}"/>
              </a:ext>
            </a:extLst>
          </p:cNvPr>
          <p:cNvSpPr>
            <a:spLocks noGrp="1"/>
          </p:cNvSpPr>
          <p:nvPr>
            <p:ph type="title"/>
          </p:nvPr>
        </p:nvSpPr>
        <p:spPr/>
        <p:txBody>
          <a:bodyPr/>
          <a:lstStyle/>
          <a:p>
            <a:r>
              <a:rPr lang="en-US"/>
              <a:t>Technology Upgrades:</a:t>
            </a:r>
            <a:br>
              <a:rPr lang="en-US"/>
            </a:br>
            <a:r>
              <a:rPr lang="en-US"/>
              <a:t>Future Planning</a:t>
            </a:r>
          </a:p>
        </p:txBody>
      </p:sp>
      <p:sp>
        <p:nvSpPr>
          <p:cNvPr id="3" name="Content Placeholder 2">
            <a:extLst>
              <a:ext uri="{FF2B5EF4-FFF2-40B4-BE49-F238E27FC236}">
                <a16:creationId xmlns:a16="http://schemas.microsoft.com/office/drawing/2014/main" id="{E6D7651B-F11F-417E-A720-E2FD014ACA50}"/>
              </a:ext>
            </a:extLst>
          </p:cNvPr>
          <p:cNvSpPr>
            <a:spLocks noGrp="1"/>
          </p:cNvSpPr>
          <p:nvPr>
            <p:ph idx="1"/>
          </p:nvPr>
        </p:nvSpPr>
        <p:spPr>
          <a:xfrm>
            <a:off x="3869268" y="559064"/>
            <a:ext cx="7315200" cy="6124183"/>
          </a:xfrm>
        </p:spPr>
        <p:txBody>
          <a:bodyPr>
            <a:normAutofit fontScale="85000" lnSpcReduction="20000"/>
          </a:bodyPr>
          <a:lstStyle/>
          <a:p>
            <a:r>
              <a:rPr lang="en-US" b="1">
                <a:ea typeface="+mn-lt"/>
                <a:cs typeface="+mn-lt"/>
              </a:rPr>
              <a:t>Wireless Access Point Replacements:</a:t>
            </a:r>
            <a:endParaRPr lang="en-US" b="1"/>
          </a:p>
          <a:p>
            <a:pPr lvl="1">
              <a:spcAft>
                <a:spcPts val="0"/>
              </a:spcAft>
            </a:pPr>
            <a:r>
              <a:rPr lang="en-US" sz="2000" b="1" err="1">
                <a:ea typeface="+mn-lt"/>
                <a:cs typeface="+mn-lt"/>
              </a:rPr>
              <a:t>Erate</a:t>
            </a:r>
            <a:r>
              <a:rPr lang="en-US" sz="2000" b="1">
                <a:ea typeface="+mn-lt"/>
                <a:cs typeface="+mn-lt"/>
              </a:rPr>
              <a:t> aid</a:t>
            </a:r>
            <a:endParaRPr lang="en-US" sz="2000" b="1"/>
          </a:p>
          <a:p>
            <a:pPr lvl="1"/>
            <a:r>
              <a:rPr lang="en-US" sz="2000" b="1">
                <a:ea typeface="+mn-lt"/>
                <a:cs typeface="+mn-lt"/>
              </a:rPr>
              <a:t>BOCES aid</a:t>
            </a:r>
            <a:endParaRPr lang="en-US" sz="2000" b="1"/>
          </a:p>
          <a:p>
            <a:pPr lvl="1"/>
            <a:r>
              <a:rPr lang="en-US" sz="2000" b="1">
                <a:ea typeface="+mn-lt"/>
                <a:cs typeface="+mn-lt"/>
              </a:rPr>
              <a:t>Late 2022_23 install.  Pending on status of Interactive board installs.</a:t>
            </a:r>
            <a:endParaRPr lang="en-US" b="1">
              <a:ea typeface="+mn-lt"/>
              <a:cs typeface="+mn-lt"/>
            </a:endParaRPr>
          </a:p>
          <a:p>
            <a:r>
              <a:rPr lang="en-US" b="1">
                <a:ea typeface="+mn-lt"/>
                <a:cs typeface="+mn-lt"/>
              </a:rPr>
              <a:t>Smartboard (Interactive board) replacements:</a:t>
            </a:r>
            <a:endParaRPr lang="en-US" b="1"/>
          </a:p>
          <a:p>
            <a:pPr lvl="1"/>
            <a:r>
              <a:rPr lang="en-US" sz="2000" b="1">
                <a:ea typeface="+mn-lt"/>
                <a:cs typeface="+mn-lt"/>
              </a:rPr>
              <a:t>($3,6000,000)</a:t>
            </a:r>
            <a:endParaRPr lang="en-US" sz="2000" b="1"/>
          </a:p>
          <a:p>
            <a:pPr lvl="1"/>
            <a:r>
              <a:rPr lang="en-US" sz="2000" b="1">
                <a:ea typeface="+mn-lt"/>
                <a:cs typeface="+mn-lt"/>
              </a:rPr>
              <a:t>Gathering Vendors for Fall/Winter demonstrations.</a:t>
            </a:r>
            <a:endParaRPr lang="en-US" b="1">
              <a:ea typeface="+mn-lt"/>
              <a:cs typeface="+mn-lt"/>
            </a:endParaRPr>
          </a:p>
          <a:p>
            <a:r>
              <a:rPr lang="en-US" b="1">
                <a:ea typeface="+mn-lt"/>
                <a:cs typeface="+mn-lt"/>
              </a:rPr>
              <a:t>Covid student laptop losses/replacements:</a:t>
            </a:r>
            <a:endParaRPr lang="en-US" b="1"/>
          </a:p>
          <a:p>
            <a:pPr lvl="1"/>
            <a:r>
              <a:rPr lang="en-US" sz="2000" b="1">
                <a:ea typeface="+mn-lt"/>
                <a:cs typeface="+mn-lt"/>
              </a:rPr>
              <a:t>BOCES aid.</a:t>
            </a:r>
            <a:endParaRPr lang="en-US" sz="2000" b="1"/>
          </a:p>
          <a:p>
            <a:pPr lvl="1"/>
            <a:r>
              <a:rPr lang="en-US" sz="2000" b="1">
                <a:ea typeface="+mn-lt"/>
                <a:cs typeface="+mn-lt"/>
              </a:rPr>
              <a:t>Possible alternative device purchase.</a:t>
            </a:r>
            <a:endParaRPr lang="en-US" sz="2000" b="1"/>
          </a:p>
          <a:p>
            <a:pPr lvl="1"/>
            <a:r>
              <a:rPr lang="en-US" sz="2000" b="1">
                <a:ea typeface="+mn-lt"/>
                <a:cs typeface="+mn-lt"/>
              </a:rPr>
              <a:t>Dependent on status of 2021_22 deployed devices.</a:t>
            </a:r>
          </a:p>
          <a:p>
            <a:r>
              <a:rPr lang="en-US" b="1">
                <a:ea typeface="+mn-lt"/>
                <a:cs typeface="+mn-lt"/>
              </a:rPr>
              <a:t>Access control replacements:</a:t>
            </a:r>
            <a:endParaRPr lang="en-US" b="1"/>
          </a:p>
          <a:p>
            <a:pPr lvl="1"/>
            <a:r>
              <a:rPr lang="en-US" sz="2000" b="1">
                <a:ea typeface="+mn-lt"/>
                <a:cs typeface="+mn-lt"/>
              </a:rPr>
              <a:t>SSBA funded or District funded.  2022_23 school year.</a:t>
            </a:r>
            <a:endParaRPr lang="en-US" sz="2000" b="1"/>
          </a:p>
          <a:p>
            <a:r>
              <a:rPr lang="en-US" b="1">
                <a:ea typeface="+mn-lt"/>
                <a:cs typeface="+mn-lt"/>
              </a:rPr>
              <a:t>Other:</a:t>
            </a:r>
          </a:p>
          <a:p>
            <a:pPr lvl="1"/>
            <a:r>
              <a:rPr lang="en-US" b="1">
                <a:ea typeface="+mn-lt"/>
                <a:cs typeface="+mn-lt"/>
              </a:rPr>
              <a:t>Desktop computer replacements. 2022 Summer.</a:t>
            </a:r>
            <a:endParaRPr lang="en-US">
              <a:ea typeface="+mn-lt"/>
              <a:cs typeface="+mn-lt"/>
            </a:endParaRPr>
          </a:p>
          <a:p>
            <a:pPr lvl="1"/>
            <a:r>
              <a:rPr lang="en-US" b="1">
                <a:ea typeface="+mn-lt"/>
                <a:cs typeface="+mn-lt"/>
              </a:rPr>
              <a:t>Printer replacements – Classroom (NYSTL funded). 2022_23 school year.</a:t>
            </a:r>
            <a:endParaRPr lang="en-US">
              <a:ea typeface="+mn-lt"/>
              <a:cs typeface="+mn-lt"/>
            </a:endParaRPr>
          </a:p>
          <a:p>
            <a:pPr lvl="1"/>
            <a:r>
              <a:rPr lang="en-US" b="1">
                <a:ea typeface="+mn-lt"/>
                <a:cs typeface="+mn-lt"/>
              </a:rPr>
              <a:t>Administration and CEC network improvements – Complete.</a:t>
            </a:r>
          </a:p>
          <a:p>
            <a:pPr lvl="1"/>
            <a:r>
              <a:rPr lang="en-US" b="1">
                <a:ea typeface="+mn-lt"/>
                <a:cs typeface="+mn-lt"/>
              </a:rPr>
              <a:t>Road to 10 gig final upgrades. 2022_23 school year.</a:t>
            </a:r>
          </a:p>
          <a:p>
            <a:pPr lvl="1"/>
            <a:r>
              <a:rPr lang="en-US" b="1">
                <a:ea typeface="+mn-lt"/>
                <a:cs typeface="+mn-lt"/>
              </a:rPr>
              <a:t>24th Street Fiber, device and network upgrades. Gathering quotes.</a:t>
            </a:r>
            <a:endParaRPr lang="en-US">
              <a:ea typeface="+mn-lt"/>
              <a:cs typeface="+mn-lt"/>
            </a:endParaRPr>
          </a:p>
          <a:p>
            <a:pPr lvl="1"/>
            <a:r>
              <a:rPr lang="en-US" b="1">
                <a:ea typeface="+mn-lt"/>
                <a:cs typeface="+mn-lt"/>
              </a:rPr>
              <a:t>Elementary laptop refresh.  Pending device road show reviews.</a:t>
            </a:r>
            <a:endParaRPr lang="en-US">
              <a:ea typeface="+mn-lt"/>
              <a:cs typeface="+mn-lt"/>
            </a:endParaRPr>
          </a:p>
          <a:p>
            <a:r>
              <a:rPr lang="en-US" b="1">
                <a:ea typeface="+mn-lt"/>
                <a:cs typeface="+mn-lt"/>
              </a:rPr>
              <a:t>Additional security camera upgrades:</a:t>
            </a:r>
            <a:endParaRPr lang="en-US" b="1"/>
          </a:p>
          <a:p>
            <a:pPr lvl="1"/>
            <a:r>
              <a:rPr lang="en-US" sz="2000" b="1">
                <a:ea typeface="+mn-lt"/>
                <a:cs typeface="+mn-lt"/>
              </a:rPr>
              <a:t>SSBA funded or District funded.  2022_23 school year.</a:t>
            </a:r>
            <a:endParaRPr lang="en-US" sz="2000" b="1"/>
          </a:p>
          <a:p>
            <a:endParaRPr lang="en-US"/>
          </a:p>
        </p:txBody>
      </p:sp>
    </p:spTree>
    <p:extLst>
      <p:ext uri="{BB962C8B-B14F-4D97-AF65-F5344CB8AC3E}">
        <p14:creationId xmlns:p14="http://schemas.microsoft.com/office/powerpoint/2010/main" val="831442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A8DB3-E96D-423F-98FB-80F7BF2CB10D}"/>
              </a:ext>
            </a:extLst>
          </p:cNvPr>
          <p:cNvSpPr>
            <a:spLocks noGrp="1"/>
          </p:cNvSpPr>
          <p:nvPr>
            <p:ph type="title"/>
          </p:nvPr>
        </p:nvSpPr>
        <p:spPr>
          <a:xfrm>
            <a:off x="252919" y="1123837"/>
            <a:ext cx="3004348" cy="4601183"/>
          </a:xfrm>
        </p:spPr>
        <p:txBody>
          <a:bodyPr/>
          <a:lstStyle/>
          <a:p>
            <a:r>
              <a:rPr lang="en-US"/>
              <a:t>Safe Return to In-Person Instruction</a:t>
            </a:r>
          </a:p>
        </p:txBody>
      </p:sp>
      <p:sp>
        <p:nvSpPr>
          <p:cNvPr id="3" name="Content Placeholder 2">
            <a:extLst>
              <a:ext uri="{FF2B5EF4-FFF2-40B4-BE49-F238E27FC236}">
                <a16:creationId xmlns:a16="http://schemas.microsoft.com/office/drawing/2014/main" id="{50D116DE-416E-4744-B554-CB7C80DDEE2D}"/>
              </a:ext>
            </a:extLst>
          </p:cNvPr>
          <p:cNvSpPr>
            <a:spLocks noGrp="1"/>
          </p:cNvSpPr>
          <p:nvPr>
            <p:ph idx="1"/>
          </p:nvPr>
        </p:nvSpPr>
        <p:spPr>
          <a:xfrm>
            <a:off x="3528074" y="399092"/>
            <a:ext cx="8007678" cy="6188431"/>
          </a:xfrm>
        </p:spPr>
        <p:txBody>
          <a:bodyPr vert="horz" lIns="91440" tIns="45720" rIns="91440" bIns="45720" rtlCol="0" anchor="ctr">
            <a:noAutofit/>
          </a:bodyPr>
          <a:lstStyle/>
          <a:p>
            <a:pPr marL="0" indent="0" algn="ctr">
              <a:buNone/>
            </a:pPr>
            <a:endParaRPr lang="en-US" sz="2400" b="1"/>
          </a:p>
          <a:p>
            <a:pPr marL="0" indent="0">
              <a:buNone/>
            </a:pPr>
            <a:r>
              <a:rPr lang="en-US" sz="2400" b="1">
                <a:ea typeface="+mn-lt"/>
                <a:cs typeface="+mn-lt"/>
              </a:rPr>
              <a:t>The Niagara Falls City School District will continue to maintain the health and safety of students, educators, and other school and LEA staff.  The Superintendent of Schools will be the responsible person for the coordination and leadership related to the safe return and continuity of services.  The Superintendent will continue to work in conjunction with the Board of Education, Niagara County Department of Health, School Medical Director, and the COVID-19 Stakeholder Response Team that includes representation from all collective bargaining units.  The District will adhere to all protocols and safety recommendations that are in effect.  These requirements will be continuously communicated using all District standard methods for delivery of information.</a:t>
            </a:r>
            <a:endParaRPr lang="en-US" sz="2400" b="1"/>
          </a:p>
          <a:p>
            <a:pPr marL="0" indent="0">
              <a:buNone/>
            </a:pPr>
            <a:endParaRPr lang="en-US" sz="2400"/>
          </a:p>
        </p:txBody>
      </p:sp>
    </p:spTree>
    <p:extLst>
      <p:ext uri="{BB962C8B-B14F-4D97-AF65-F5344CB8AC3E}">
        <p14:creationId xmlns:p14="http://schemas.microsoft.com/office/powerpoint/2010/main" val="4034104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BEE1-8936-419D-8835-104D9E75D3D8}"/>
              </a:ext>
            </a:extLst>
          </p:cNvPr>
          <p:cNvSpPr>
            <a:spLocks noGrp="1"/>
          </p:cNvSpPr>
          <p:nvPr>
            <p:ph type="title"/>
          </p:nvPr>
        </p:nvSpPr>
        <p:spPr/>
        <p:txBody>
          <a:bodyPr/>
          <a:lstStyle/>
          <a:p>
            <a:r>
              <a:rPr lang="en-US"/>
              <a:t>Qualifying Facilities Improvements</a:t>
            </a:r>
          </a:p>
        </p:txBody>
      </p:sp>
      <p:sp>
        <p:nvSpPr>
          <p:cNvPr id="3" name="Content Placeholder 2">
            <a:extLst>
              <a:ext uri="{FF2B5EF4-FFF2-40B4-BE49-F238E27FC236}">
                <a16:creationId xmlns:a16="http://schemas.microsoft.com/office/drawing/2014/main" id="{F9ADC88E-C2BE-4EF5-89D9-40490679F189}"/>
              </a:ext>
            </a:extLst>
          </p:cNvPr>
          <p:cNvSpPr>
            <a:spLocks noGrp="1"/>
          </p:cNvSpPr>
          <p:nvPr>
            <p:ph idx="1"/>
          </p:nvPr>
        </p:nvSpPr>
        <p:spPr>
          <a:xfrm>
            <a:off x="3525832" y="467010"/>
            <a:ext cx="7733762" cy="6086554"/>
          </a:xfrm>
        </p:spPr>
        <p:txBody>
          <a:bodyPr>
            <a:normAutofit lnSpcReduction="10000"/>
          </a:bodyPr>
          <a:lstStyle/>
          <a:p>
            <a:pPr marL="0" indent="0">
              <a:buNone/>
            </a:pPr>
            <a:r>
              <a:rPr lang="en-US" b="1" dirty="0">
                <a:solidFill>
                  <a:schemeClr val="tx1"/>
                </a:solidFill>
              </a:rPr>
              <a:t>The NFCSD proposes using ARP funds to improve District facilities as listed below:</a:t>
            </a:r>
            <a:endParaRPr lang="en-US">
              <a:solidFill>
                <a:schemeClr val="tx1"/>
              </a:solidFill>
            </a:endParaRPr>
          </a:p>
          <a:p>
            <a:r>
              <a:rPr lang="en-US" b="1" dirty="0">
                <a:solidFill>
                  <a:schemeClr val="tx2"/>
                </a:solidFill>
              </a:rPr>
              <a:t>Installing water bottle filling stations </a:t>
            </a:r>
            <a:r>
              <a:rPr lang="en-US" dirty="0">
                <a:solidFill>
                  <a:schemeClr val="tx2"/>
                </a:solidFill>
              </a:rPr>
              <a:t>i</a:t>
            </a:r>
            <a:r>
              <a:rPr lang="en-US" dirty="0"/>
              <a:t>n place of all current drinking fountains – estimated ARP cost: $300,000.  Status: </a:t>
            </a:r>
            <a:r>
              <a:rPr lang="en-US" dirty="0">
                <a:solidFill>
                  <a:schemeClr val="tx2"/>
                </a:solidFill>
              </a:rPr>
              <a:t>In Process</a:t>
            </a:r>
            <a:r>
              <a:rPr lang="en-US" dirty="0"/>
              <a:t> to be completed 22/23.</a:t>
            </a:r>
          </a:p>
          <a:p>
            <a:r>
              <a:rPr lang="en-US" b="1" dirty="0">
                <a:solidFill>
                  <a:schemeClr val="tx2"/>
                </a:solidFill>
              </a:rPr>
              <a:t>Construction of an outdoor playground </a:t>
            </a:r>
            <a:r>
              <a:rPr lang="en-US" dirty="0">
                <a:solidFill>
                  <a:schemeClr val="tx2"/>
                </a:solidFill>
              </a:rPr>
              <a:t>at Niagara Street Elementary School – estimated ARP cost: $300,000.  Status:</a:t>
            </a:r>
            <a:r>
              <a:rPr lang="en-US" dirty="0"/>
              <a:t>  In Process – work to be done July-August 2022.</a:t>
            </a:r>
          </a:p>
          <a:p>
            <a:r>
              <a:rPr lang="en-US" b="1" dirty="0">
                <a:solidFill>
                  <a:schemeClr val="tx2"/>
                </a:solidFill>
              </a:rPr>
              <a:t>Replacement of outdated fitness equipment at NFHS – </a:t>
            </a:r>
            <a:r>
              <a:rPr lang="en-US" dirty="0">
                <a:solidFill>
                  <a:schemeClr val="tx2"/>
                </a:solidFill>
              </a:rPr>
              <a:t>E</a:t>
            </a:r>
            <a:r>
              <a:rPr lang="en-US" dirty="0"/>
              <a:t>stimated ARP cost: $147,059.  Status:  Completed 21/22</a:t>
            </a:r>
          </a:p>
          <a:p>
            <a:r>
              <a:rPr lang="en-US" b="1" dirty="0">
                <a:solidFill>
                  <a:schemeClr val="tx2"/>
                </a:solidFill>
              </a:rPr>
              <a:t>Replacement of cafeteria furniture</a:t>
            </a:r>
            <a:r>
              <a:rPr lang="en-US" b="1" dirty="0"/>
              <a:t> </a:t>
            </a:r>
            <a:r>
              <a:rPr lang="en-US" dirty="0"/>
              <a:t>at schools not updated during the 20-21 school year – estimated ARP cost: $113,017.  Status:  In Process to be completed 22/23.</a:t>
            </a:r>
          </a:p>
          <a:p>
            <a:r>
              <a:rPr lang="en-US" b="1" dirty="0">
                <a:solidFill>
                  <a:schemeClr val="tx2"/>
                </a:solidFill>
              </a:rPr>
              <a:t>Replacement of musical instruments </a:t>
            </a:r>
            <a:r>
              <a:rPr lang="en-US" dirty="0"/>
              <a:t>across District schools – estimated ARP cost: $286,160.  Status:  Completed 21/22.</a:t>
            </a:r>
          </a:p>
          <a:p>
            <a:r>
              <a:rPr lang="en-US" b="1" dirty="0">
                <a:solidFill>
                  <a:schemeClr val="tx2"/>
                </a:solidFill>
              </a:rPr>
              <a:t>Upgrade HVAC Mechanical Systems d</a:t>
            </a:r>
            <a:r>
              <a:rPr lang="en-US" b="1" dirty="0"/>
              <a:t>istrict-wide </a:t>
            </a:r>
            <a:r>
              <a:rPr lang="en-US" dirty="0"/>
              <a:t>to achieve MERV-13 air filtration estimated ARP cost: $11,145,204.  Status:  Planning phase 21/22.  Project expected to run 22/23 - 23/24.</a:t>
            </a:r>
          </a:p>
          <a:p>
            <a:endParaRPr lang="en-US"/>
          </a:p>
        </p:txBody>
      </p:sp>
    </p:spTree>
    <p:extLst>
      <p:ext uri="{BB962C8B-B14F-4D97-AF65-F5344CB8AC3E}">
        <p14:creationId xmlns:p14="http://schemas.microsoft.com/office/powerpoint/2010/main" val="3690582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D4956D-9B6C-4CD1-99F6-25EB600E4A40}"/>
              </a:ext>
            </a:extLst>
          </p:cNvPr>
          <p:cNvSpPr>
            <a:spLocks noGrp="1"/>
          </p:cNvSpPr>
          <p:nvPr>
            <p:ph type="title"/>
          </p:nvPr>
        </p:nvSpPr>
        <p:spPr/>
        <p:txBody>
          <a:bodyPr/>
          <a:lstStyle/>
          <a:p>
            <a:r>
              <a:rPr lang="en-US"/>
              <a:t>Public Opportunity for Questions or Comments</a:t>
            </a:r>
          </a:p>
        </p:txBody>
      </p:sp>
      <p:sp>
        <p:nvSpPr>
          <p:cNvPr id="3" name="Content Placeholder 2">
            <a:extLst>
              <a:ext uri="{FF2B5EF4-FFF2-40B4-BE49-F238E27FC236}">
                <a16:creationId xmlns:a16="http://schemas.microsoft.com/office/drawing/2014/main" id="{BACEF14F-0BBE-4D67-92C0-977C18F12B0A}"/>
              </a:ext>
            </a:extLst>
          </p:cNvPr>
          <p:cNvSpPr>
            <a:spLocks noGrp="1"/>
          </p:cNvSpPr>
          <p:nvPr>
            <p:ph idx="1"/>
          </p:nvPr>
        </p:nvSpPr>
        <p:spPr/>
        <p:txBody>
          <a:bodyPr>
            <a:normAutofit/>
          </a:bodyPr>
          <a:lstStyle/>
          <a:p>
            <a:r>
              <a:rPr lang="en-US" sz="2800" b="1">
                <a:ea typeface="+mn-lt"/>
                <a:cs typeface="+mn-lt"/>
              </a:rPr>
              <a:t>You may review a copy of this presentation on the District website and input questions by email to mlaurrie@nfschools.net</a:t>
            </a:r>
            <a:endParaRPr lang="en-US" sz="2800"/>
          </a:p>
        </p:txBody>
      </p:sp>
    </p:spTree>
    <p:extLst>
      <p:ext uri="{BB962C8B-B14F-4D97-AF65-F5344CB8AC3E}">
        <p14:creationId xmlns:p14="http://schemas.microsoft.com/office/powerpoint/2010/main" val="1313382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2D2E8-F7F0-486B-99E0-30DE08F634A4}"/>
              </a:ext>
            </a:extLst>
          </p:cNvPr>
          <p:cNvSpPr>
            <a:spLocks noGrp="1"/>
          </p:cNvSpPr>
          <p:nvPr>
            <p:ph type="title"/>
          </p:nvPr>
        </p:nvSpPr>
        <p:spPr/>
        <p:txBody>
          <a:bodyPr/>
          <a:lstStyle/>
          <a:p>
            <a:r>
              <a:rPr lang="en-US"/>
              <a:t>NFCSD American Rescue Plan Act – Public Comment</a:t>
            </a:r>
          </a:p>
        </p:txBody>
      </p:sp>
      <p:sp>
        <p:nvSpPr>
          <p:cNvPr id="3" name="Content Placeholder 2">
            <a:extLst>
              <a:ext uri="{FF2B5EF4-FFF2-40B4-BE49-F238E27FC236}">
                <a16:creationId xmlns:a16="http://schemas.microsoft.com/office/drawing/2014/main" id="{74E9ACCD-BE4F-4DD9-A081-E96334D88A9C}"/>
              </a:ext>
            </a:extLst>
          </p:cNvPr>
          <p:cNvSpPr>
            <a:spLocks noGrp="1"/>
          </p:cNvSpPr>
          <p:nvPr>
            <p:ph idx="1"/>
          </p:nvPr>
        </p:nvSpPr>
        <p:spPr/>
        <p:txBody>
          <a:bodyPr/>
          <a:lstStyle/>
          <a:p>
            <a:r>
              <a:rPr lang="en-US" sz="2400" b="1">
                <a:ea typeface="+mn-lt"/>
                <a:cs typeface="+mn-lt"/>
              </a:rPr>
              <a:t>The District’s ARP </a:t>
            </a:r>
            <a:r>
              <a:rPr lang="en-US" sz="2400" b="1" i="1">
                <a:ea typeface="+mn-lt"/>
                <a:cs typeface="+mn-lt"/>
              </a:rPr>
              <a:t>revised</a:t>
            </a:r>
            <a:r>
              <a:rPr lang="en-US" sz="2400" b="1">
                <a:ea typeface="+mn-lt"/>
                <a:cs typeface="+mn-lt"/>
              </a:rPr>
              <a:t> spending plan will be posted publicly to allow for public comments. The District encourages all stakeholders to comment on the plan via the email address established for this purpose. Public comments on this plan will be considered as the District finalizes this ongoing plan.</a:t>
            </a:r>
            <a:endParaRPr lang="en-US" sz="2400" b="1"/>
          </a:p>
          <a:p>
            <a:r>
              <a:rPr lang="en-US" sz="2400" b="1">
                <a:ea typeface="+mn-lt"/>
                <a:cs typeface="+mn-lt"/>
              </a:rPr>
              <a:t>Public Comment Email: </a:t>
            </a:r>
            <a:r>
              <a:rPr lang="en-US" sz="2400" b="1">
                <a:ea typeface="+mn-lt"/>
                <a:cs typeface="+mn-lt"/>
                <a:hlinkClick r:id="rId2"/>
              </a:rPr>
              <a:t>mlaurrie@nfschools.net</a:t>
            </a:r>
            <a:endParaRPr lang="en-US" sz="2400" b="1"/>
          </a:p>
          <a:p>
            <a:r>
              <a:rPr lang="en-US" sz="2400" b="1">
                <a:ea typeface="+mn-lt"/>
                <a:cs typeface="+mn-lt"/>
              </a:rPr>
              <a:t>The final ARP revised plan for the Niagara Falls City School District will be posted on the website prior to July 1, 2022.</a:t>
            </a:r>
            <a:endParaRPr lang="en-US" sz="2400" b="1"/>
          </a:p>
          <a:p>
            <a:endParaRPr lang="en-US"/>
          </a:p>
        </p:txBody>
      </p:sp>
    </p:spTree>
    <p:extLst>
      <p:ext uri="{BB962C8B-B14F-4D97-AF65-F5344CB8AC3E}">
        <p14:creationId xmlns:p14="http://schemas.microsoft.com/office/powerpoint/2010/main" val="36804074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8E76D-B900-4763-912F-2D82E63C7FEA}"/>
              </a:ext>
            </a:extLst>
          </p:cNvPr>
          <p:cNvSpPr>
            <a:spLocks noGrp="1"/>
          </p:cNvSpPr>
          <p:nvPr>
            <p:ph type="title"/>
          </p:nvPr>
        </p:nvSpPr>
        <p:spPr>
          <a:xfrm>
            <a:off x="252919" y="953240"/>
            <a:ext cx="2947482" cy="4771780"/>
          </a:xfrm>
        </p:spPr>
        <p:txBody>
          <a:bodyPr>
            <a:normAutofit/>
          </a:bodyPr>
          <a:lstStyle/>
          <a:p>
            <a:pPr algn="ctr"/>
            <a:r>
              <a:rPr lang="en-US" sz="2800">
                <a:ea typeface="+mj-lt"/>
                <a:cs typeface="+mj-lt"/>
              </a:rPr>
              <a:t>American Rescue Plan &amp; </a:t>
            </a:r>
            <a:endParaRPr lang="en-US" sz="2800"/>
          </a:p>
          <a:p>
            <a:pPr algn="ctr"/>
            <a:r>
              <a:rPr lang="en-US" sz="2800">
                <a:ea typeface="+mj-lt"/>
                <a:cs typeface="+mj-lt"/>
              </a:rPr>
              <a:t>Foundation Aid Funding</a:t>
            </a:r>
            <a:br>
              <a:rPr lang="en-US" sz="2800">
                <a:ea typeface="+mj-lt"/>
                <a:cs typeface="+mj-lt"/>
              </a:rPr>
            </a:br>
            <a:endParaRPr lang="en-US" sz="2800"/>
          </a:p>
          <a:p>
            <a:pPr algn="ctr"/>
            <a:r>
              <a:rPr lang="en-US" sz="2800" b="1">
                <a:ea typeface="+mj-lt"/>
                <a:cs typeface="+mj-lt"/>
              </a:rPr>
              <a:t>Niagara Falls City School District</a:t>
            </a:r>
            <a:endParaRPr lang="en-US" sz="2800"/>
          </a:p>
          <a:p>
            <a:pPr algn="ctr"/>
            <a:r>
              <a:rPr lang="en-US" sz="2800" b="1">
                <a:ea typeface="+mj-lt"/>
                <a:cs typeface="+mj-lt"/>
              </a:rPr>
              <a:t>Updated American Rescue Plan (ARP Act)</a:t>
            </a:r>
            <a:endParaRPr lang="en-US" sz="2800"/>
          </a:p>
          <a:p>
            <a:pPr algn="ctr"/>
            <a:r>
              <a:rPr lang="en-US" sz="2800" b="1">
                <a:ea typeface="+mj-lt"/>
                <a:cs typeface="+mj-lt"/>
              </a:rPr>
              <a:t>2022‐2023 School Year</a:t>
            </a:r>
            <a:endParaRPr lang="en-US" sz="2800"/>
          </a:p>
          <a:p>
            <a:endParaRPr lang="en-US"/>
          </a:p>
        </p:txBody>
      </p:sp>
      <p:sp>
        <p:nvSpPr>
          <p:cNvPr id="3" name="Content Placeholder 2">
            <a:extLst>
              <a:ext uri="{FF2B5EF4-FFF2-40B4-BE49-F238E27FC236}">
                <a16:creationId xmlns:a16="http://schemas.microsoft.com/office/drawing/2014/main" id="{E9EC50B0-1AB7-4103-966A-E4000F35AE75}"/>
              </a:ext>
            </a:extLst>
          </p:cNvPr>
          <p:cNvSpPr>
            <a:spLocks noGrp="1"/>
          </p:cNvSpPr>
          <p:nvPr>
            <p:ph idx="1"/>
          </p:nvPr>
        </p:nvSpPr>
        <p:spPr>
          <a:xfrm>
            <a:off x="3869268" y="591153"/>
            <a:ext cx="7315200" cy="5996370"/>
          </a:xfrm>
        </p:spPr>
        <p:txBody>
          <a:bodyPr vert="horz" lIns="91440" tIns="45720" rIns="91440" bIns="45720" rtlCol="0" anchor="ctr">
            <a:noAutofit/>
          </a:bodyPr>
          <a:lstStyle/>
          <a:p>
            <a:pPr marL="0" indent="0">
              <a:buNone/>
            </a:pPr>
            <a:r>
              <a:rPr lang="en-US" sz="2400" b="1" u="sng">
                <a:ea typeface="+mn-lt"/>
                <a:cs typeface="+mn-lt"/>
              </a:rPr>
              <a:t>Plan Requirements:</a:t>
            </a:r>
            <a:endParaRPr lang="en-US" sz="2400" b="1"/>
          </a:p>
          <a:p>
            <a:r>
              <a:rPr lang="en-US" sz="2400" b="1">
                <a:ea typeface="+mn-lt"/>
                <a:cs typeface="+mn-lt"/>
              </a:rPr>
              <a:t>All public school districts, Local Educational Agency, (LEA) participating in the American Recovery Rescue Plan (ARP) are required to establish a plan for the usage of the ARP funds that complies with the program’s guidelines. These guidelines further state that the ARP plan created by the District should allow for the continuation of the programs or program related items beyond the availability of these federal funds.</a:t>
            </a:r>
            <a:endParaRPr lang="en-US" sz="2400" b="1"/>
          </a:p>
          <a:p>
            <a:r>
              <a:rPr lang="en-US" sz="2400" b="1">
                <a:ea typeface="+mn-lt"/>
                <a:cs typeface="+mn-lt"/>
              </a:rPr>
              <a:t>Prior to the District’s ARP plan becoming final, it will be posted publicly to allow for public comments. The District encourages all of its stakeholders to comment on the plan via the email address established for this purpose.  Public comments on this plan will be considered as the District finalizes this plan.</a:t>
            </a:r>
            <a:endParaRPr lang="en-US" sz="2400" b="1"/>
          </a:p>
          <a:p>
            <a:endParaRPr lang="en-US"/>
          </a:p>
        </p:txBody>
      </p:sp>
    </p:spTree>
    <p:extLst>
      <p:ext uri="{BB962C8B-B14F-4D97-AF65-F5344CB8AC3E}">
        <p14:creationId xmlns:p14="http://schemas.microsoft.com/office/powerpoint/2010/main" val="8154457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26102-96EF-4095-8306-FAE7E3F86404}"/>
              </a:ext>
            </a:extLst>
          </p:cNvPr>
          <p:cNvSpPr>
            <a:spLocks noGrp="1"/>
          </p:cNvSpPr>
          <p:nvPr>
            <p:ph type="title"/>
          </p:nvPr>
        </p:nvSpPr>
        <p:spPr/>
        <p:txBody>
          <a:bodyPr/>
          <a:lstStyle/>
          <a:p>
            <a:r>
              <a:rPr lang="en-US"/>
              <a:t>District Allocation</a:t>
            </a:r>
          </a:p>
        </p:txBody>
      </p:sp>
      <p:graphicFrame>
        <p:nvGraphicFramePr>
          <p:cNvPr id="5" name="Content Placeholder 4">
            <a:extLst>
              <a:ext uri="{FF2B5EF4-FFF2-40B4-BE49-F238E27FC236}">
                <a16:creationId xmlns:a16="http://schemas.microsoft.com/office/drawing/2014/main" id="{CBC78A47-6D45-4FA8-B8AD-65CA9E89AEFE}"/>
              </a:ext>
            </a:extLst>
          </p:cNvPr>
          <p:cNvGraphicFramePr>
            <a:graphicFrameLocks noGrp="1"/>
          </p:cNvGraphicFramePr>
          <p:nvPr>
            <p:ph idx="1"/>
            <p:extLst>
              <p:ext uri="{D42A27DB-BD31-4B8C-83A1-F6EECF244321}">
                <p14:modId xmlns:p14="http://schemas.microsoft.com/office/powerpoint/2010/main" val="3256600342"/>
              </p:ext>
            </p:extLst>
          </p:nvPr>
        </p:nvGraphicFramePr>
        <p:xfrm>
          <a:off x="3713117" y="258959"/>
          <a:ext cx="7922524" cy="6263639"/>
        </p:xfrm>
        <a:graphic>
          <a:graphicData uri="http://schemas.openxmlformats.org/drawingml/2006/table">
            <a:tbl>
              <a:tblPr firstRow="1" bandRow="1">
                <a:tableStyleId>{5C22544A-7EE6-4342-B048-85BDC9FD1C3A}</a:tableStyleId>
              </a:tblPr>
              <a:tblGrid>
                <a:gridCol w="4120444">
                  <a:extLst>
                    <a:ext uri="{9D8B030D-6E8A-4147-A177-3AD203B41FA5}">
                      <a16:colId xmlns:a16="http://schemas.microsoft.com/office/drawing/2014/main" val="1015470812"/>
                    </a:ext>
                  </a:extLst>
                </a:gridCol>
                <a:gridCol w="3802080">
                  <a:extLst>
                    <a:ext uri="{9D8B030D-6E8A-4147-A177-3AD203B41FA5}">
                      <a16:colId xmlns:a16="http://schemas.microsoft.com/office/drawing/2014/main" val="2547568775"/>
                    </a:ext>
                  </a:extLst>
                </a:gridCol>
              </a:tblGrid>
              <a:tr h="1142999">
                <a:tc>
                  <a:txBody>
                    <a:bodyPr/>
                    <a:lstStyle/>
                    <a:p>
                      <a:pPr marL="0" algn="ctr" rtl="0" eaLnBrk="1" latinLnBrk="0" hangingPunct="1">
                        <a:spcBef>
                          <a:spcPts val="0"/>
                        </a:spcBef>
                        <a:spcAft>
                          <a:spcPts val="0"/>
                        </a:spcAft>
                      </a:pPr>
                      <a:r>
                        <a:rPr lang="en-US" sz="2400" kern="1200" baseline="0">
                          <a:effectLst/>
                        </a:rPr>
                        <a:t>ARP Grant Funding</a:t>
                      </a:r>
                      <a:endParaRPr lang="en-US">
                        <a:effectLst/>
                      </a:endParaRPr>
                    </a:p>
                  </a:txBody>
                  <a:tcPr marL="0" marR="0" marT="0" marB="0" anchor="ctr"/>
                </a:tc>
                <a:tc>
                  <a:txBody>
                    <a:bodyPr/>
                    <a:lstStyle/>
                    <a:p>
                      <a:pPr marL="0" algn="ctr" rtl="0" eaLnBrk="1" latinLnBrk="0" hangingPunct="1">
                        <a:spcBef>
                          <a:spcPts val="0"/>
                        </a:spcBef>
                        <a:spcAft>
                          <a:spcPts val="0"/>
                        </a:spcAft>
                      </a:pPr>
                      <a:endParaRPr lang="en-US" sz="2400" kern="1200" baseline="0">
                        <a:effectLst/>
                      </a:endParaRPr>
                    </a:p>
                    <a:p>
                      <a:pPr marL="0" lvl="0" algn="ctr">
                        <a:spcBef>
                          <a:spcPts val="0"/>
                        </a:spcBef>
                        <a:spcAft>
                          <a:spcPts val="0"/>
                        </a:spcAft>
                        <a:buNone/>
                      </a:pPr>
                      <a:r>
                        <a:rPr lang="en-US" sz="2400" kern="1200" baseline="0">
                          <a:effectLst/>
                        </a:rPr>
                        <a:t>Amounts</a:t>
                      </a:r>
                      <a:endParaRPr lang="en-US">
                        <a:effectLst/>
                      </a:endParaRPr>
                    </a:p>
                    <a:p>
                      <a:pPr marL="0" algn="ctr" rtl="0" eaLnBrk="1" latinLnBrk="0" hangingPunct="1">
                        <a:spcBef>
                          <a:spcPts val="0"/>
                        </a:spcBef>
                        <a:spcAft>
                          <a:spcPts val="0"/>
                        </a:spcAft>
                      </a:pPr>
                      <a:endParaRPr lang="en-US" sz="2400" kern="1200" baseline="0">
                        <a:effectLst/>
                      </a:endParaRPr>
                    </a:p>
                  </a:txBody>
                  <a:tcPr marL="0" marR="0" marT="0" marB="0" anchor="ctr"/>
                </a:tc>
                <a:extLst>
                  <a:ext uri="{0D108BD9-81ED-4DB2-BD59-A6C34878D82A}">
                    <a16:rowId xmlns:a16="http://schemas.microsoft.com/office/drawing/2014/main" val="777998627"/>
                  </a:ext>
                </a:extLst>
              </a:tr>
              <a:tr h="1430128">
                <a:tc>
                  <a:txBody>
                    <a:bodyPr/>
                    <a:lstStyle/>
                    <a:p>
                      <a:pPr marL="0" algn="ctr" rtl="0" eaLnBrk="1" latinLnBrk="0" hangingPunct="1">
                        <a:spcBef>
                          <a:spcPts val="0"/>
                        </a:spcBef>
                        <a:spcAft>
                          <a:spcPts val="0"/>
                        </a:spcAft>
                      </a:pPr>
                      <a:r>
                        <a:rPr lang="en-US" sz="2400" b="1" kern="1200">
                          <a:effectLst/>
                        </a:rPr>
                        <a:t>Total ARP – </a:t>
                      </a:r>
                      <a:endParaRPr lang="en-US" sz="2400" b="1">
                        <a:effectLst/>
                      </a:endParaRPr>
                    </a:p>
                    <a:p>
                      <a:pPr marL="0" lvl="0" algn="ctr">
                        <a:spcBef>
                          <a:spcPts val="0"/>
                        </a:spcBef>
                        <a:spcAft>
                          <a:spcPts val="0"/>
                        </a:spcAft>
                        <a:buNone/>
                      </a:pPr>
                      <a:r>
                        <a:rPr lang="en-US" sz="2400" b="1" kern="1200">
                          <a:effectLst/>
                        </a:rPr>
                        <a:t>Niagara Falls City School District</a:t>
                      </a:r>
                      <a:endParaRPr lang="en-US" sz="2400" b="1">
                        <a:effectLst/>
                      </a:endParaRPr>
                    </a:p>
                  </a:txBody>
                  <a:tcPr marL="0" marR="0" marT="0" marB="0" anchor="ctr"/>
                </a:tc>
                <a:tc>
                  <a:txBody>
                    <a:bodyPr/>
                    <a:lstStyle/>
                    <a:p>
                      <a:pPr lvl="0" algn="ctr">
                        <a:lnSpc>
                          <a:spcPct val="100000"/>
                        </a:lnSpc>
                        <a:spcBef>
                          <a:spcPts val="0"/>
                        </a:spcBef>
                        <a:spcAft>
                          <a:spcPts val="0"/>
                        </a:spcAft>
                        <a:buNone/>
                      </a:pPr>
                      <a:r>
                        <a:rPr lang="en-US" sz="2400" b="1" i="0" u="none" strike="noStrike" noProof="0">
                          <a:effectLst/>
                          <a:latin typeface="Corbel"/>
                        </a:rPr>
                        <a:t>$30,138,817 </a:t>
                      </a:r>
                      <a:endParaRPr lang="en-US" sz="2400" b="1"/>
                    </a:p>
                    <a:p>
                      <a:pPr lvl="0" algn="ctr">
                        <a:lnSpc>
                          <a:spcPct val="100000"/>
                        </a:lnSpc>
                        <a:spcBef>
                          <a:spcPts val="0"/>
                        </a:spcBef>
                        <a:spcAft>
                          <a:spcPts val="0"/>
                        </a:spcAft>
                        <a:buNone/>
                      </a:pPr>
                      <a:r>
                        <a:rPr lang="en-US" sz="2400" b="1" i="0" u="none" strike="noStrike" noProof="0">
                          <a:effectLst/>
                          <a:latin typeface="Corbel"/>
                        </a:rPr>
                        <a:t>to be spent through 9/30/2024</a:t>
                      </a:r>
                      <a:endParaRPr lang="en-US" sz="2400" b="1"/>
                    </a:p>
                    <a:p>
                      <a:pPr marL="0" lvl="0" algn="ctr">
                        <a:spcBef>
                          <a:spcPts val="0"/>
                        </a:spcBef>
                        <a:spcAft>
                          <a:spcPts val="0"/>
                        </a:spcAft>
                        <a:buNone/>
                      </a:pPr>
                      <a:endParaRPr lang="en-US" sz="2400" b="1">
                        <a:effectLst/>
                      </a:endParaRPr>
                    </a:p>
                  </a:txBody>
                  <a:tcPr marL="0" marR="0" marT="0" marB="0" anchor="ctr"/>
                </a:tc>
                <a:extLst>
                  <a:ext uri="{0D108BD9-81ED-4DB2-BD59-A6C34878D82A}">
                    <a16:rowId xmlns:a16="http://schemas.microsoft.com/office/drawing/2014/main" val="4046736319"/>
                  </a:ext>
                </a:extLst>
              </a:tr>
              <a:tr h="715064">
                <a:tc>
                  <a:txBody>
                    <a:bodyPr/>
                    <a:lstStyle/>
                    <a:p>
                      <a:pPr marL="0" algn="ctr" rtl="0" eaLnBrk="1" latinLnBrk="0" hangingPunct="1">
                        <a:spcBef>
                          <a:spcPts val="0"/>
                        </a:spcBef>
                        <a:spcAft>
                          <a:spcPts val="0"/>
                        </a:spcAft>
                      </a:pPr>
                      <a:r>
                        <a:rPr lang="en-US" sz="2400" b="1" kern="1200">
                          <a:effectLst/>
                        </a:rPr>
                        <a:t>20% for Learning</a:t>
                      </a:r>
                      <a:r>
                        <a:rPr lang="en-US" sz="2400" b="1" kern="1200" baseline="0">
                          <a:effectLst/>
                        </a:rPr>
                        <a:t> Loss</a:t>
                      </a:r>
                      <a:endParaRPr lang="en-US" sz="2400" b="1">
                        <a:effectLst/>
                      </a:endParaRPr>
                    </a:p>
                  </a:txBody>
                  <a:tcPr marL="0" marR="0" marT="0" marB="0" anchor="ctr"/>
                </a:tc>
                <a:tc>
                  <a:txBody>
                    <a:bodyPr/>
                    <a:lstStyle/>
                    <a:p>
                      <a:pPr lvl="0" algn="ctr">
                        <a:lnSpc>
                          <a:spcPct val="100000"/>
                        </a:lnSpc>
                        <a:spcBef>
                          <a:spcPts val="0"/>
                        </a:spcBef>
                        <a:spcAft>
                          <a:spcPts val="0"/>
                        </a:spcAft>
                        <a:buNone/>
                      </a:pPr>
                      <a:r>
                        <a:rPr lang="en-US" sz="2400" b="1" i="0" u="none" strike="noStrike" noProof="0">
                          <a:effectLst/>
                          <a:latin typeface="Corbel"/>
                        </a:rPr>
                        <a:t>$6,027,763</a:t>
                      </a:r>
                      <a:endParaRPr lang="en-US" sz="2400" b="1"/>
                    </a:p>
                    <a:p>
                      <a:pPr marL="0" lvl="0" algn="ctr">
                        <a:spcBef>
                          <a:spcPts val="0"/>
                        </a:spcBef>
                        <a:spcAft>
                          <a:spcPts val="0"/>
                        </a:spcAft>
                        <a:buNone/>
                      </a:pPr>
                      <a:endParaRPr lang="en-US" sz="2400" b="1">
                        <a:effectLst/>
                      </a:endParaRPr>
                    </a:p>
                  </a:txBody>
                  <a:tcPr marL="0" marR="0" marT="0" marB="0" anchor="ctr"/>
                </a:tc>
                <a:extLst>
                  <a:ext uri="{0D108BD9-81ED-4DB2-BD59-A6C34878D82A}">
                    <a16:rowId xmlns:a16="http://schemas.microsoft.com/office/drawing/2014/main" val="721961610"/>
                  </a:ext>
                </a:extLst>
              </a:tr>
              <a:tr h="2922052">
                <a:tc>
                  <a:txBody>
                    <a:bodyPr/>
                    <a:lstStyle/>
                    <a:p>
                      <a:pPr marL="0" lvl="0" algn="ctr">
                        <a:spcBef>
                          <a:spcPts val="0"/>
                        </a:spcBef>
                        <a:spcAft>
                          <a:spcPts val="0"/>
                        </a:spcAft>
                        <a:buNone/>
                      </a:pPr>
                      <a:r>
                        <a:rPr lang="en-US" sz="2400" b="0" i="0" u="none" strike="noStrike" kern="1200" baseline="0" noProof="0">
                          <a:effectLst/>
                          <a:latin typeface="Corbel"/>
                        </a:rPr>
                        <a:t>Because the per pupil funding is in excess of $500, a minimum funding schedule applies as outlined to the right.  The remaining 50% of the funds may be spent at the district’s discretion ($15,069,409) through September 30, 2024.</a:t>
                      </a:r>
                      <a:endParaRPr lang="en-US"/>
                    </a:p>
                  </a:txBody>
                  <a:tcPr marL="0" marR="0" marT="0" marB="0"/>
                </a:tc>
                <a:tc>
                  <a:txBody>
                    <a:bodyPr/>
                    <a:lstStyle/>
                    <a:p>
                      <a:pPr lvl="0" algn="ctr">
                        <a:lnSpc>
                          <a:spcPct val="100000"/>
                        </a:lnSpc>
                        <a:spcBef>
                          <a:spcPts val="0"/>
                        </a:spcBef>
                        <a:spcAft>
                          <a:spcPts val="0"/>
                        </a:spcAft>
                        <a:buNone/>
                      </a:pPr>
                      <a:r>
                        <a:rPr lang="en-US" sz="2400" b="0" i="0" u="none" strike="noStrike" noProof="0">
                          <a:effectLst/>
                          <a:latin typeface="Corbel"/>
                        </a:rPr>
                        <a:t>2021 – 2022: $3,767,352 (12.5% of allocation)</a:t>
                      </a:r>
                    </a:p>
                    <a:p>
                      <a:pPr lvl="0" algn="ctr">
                        <a:lnSpc>
                          <a:spcPct val="100000"/>
                        </a:lnSpc>
                        <a:spcBef>
                          <a:spcPts val="0"/>
                        </a:spcBef>
                        <a:spcAft>
                          <a:spcPts val="0"/>
                        </a:spcAft>
                        <a:buNone/>
                      </a:pPr>
                      <a:r>
                        <a:rPr lang="en-US" sz="2400" b="0" i="0" u="none" strike="noStrike" noProof="0">
                          <a:effectLst/>
                          <a:latin typeface="Corbel"/>
                        </a:rPr>
                        <a:t>2022 – 2023: $5,651,028 (18.75% of allocation)</a:t>
                      </a:r>
                    </a:p>
                    <a:p>
                      <a:pPr lvl="0" algn="ctr">
                        <a:lnSpc>
                          <a:spcPct val="100000"/>
                        </a:lnSpc>
                        <a:spcBef>
                          <a:spcPts val="0"/>
                        </a:spcBef>
                        <a:spcAft>
                          <a:spcPts val="0"/>
                        </a:spcAft>
                        <a:buNone/>
                      </a:pPr>
                      <a:r>
                        <a:rPr lang="en-US" sz="2400" b="0" i="0" u="none" strike="noStrike" noProof="0">
                          <a:effectLst/>
                          <a:latin typeface="Corbel"/>
                        </a:rPr>
                        <a:t>2023 – 2024: $5,651,028 (18.75% of allocation)</a:t>
                      </a:r>
                      <a:endParaRPr lang="en-US"/>
                    </a:p>
                  </a:txBody>
                  <a:tcPr marL="0" marR="0" marT="0" marB="0"/>
                </a:tc>
                <a:extLst>
                  <a:ext uri="{0D108BD9-81ED-4DB2-BD59-A6C34878D82A}">
                    <a16:rowId xmlns:a16="http://schemas.microsoft.com/office/drawing/2014/main" val="648757441"/>
                  </a:ext>
                </a:extLst>
              </a:tr>
            </a:tbl>
          </a:graphicData>
        </a:graphic>
      </p:graphicFrame>
      <p:sp>
        <p:nvSpPr>
          <p:cNvPr id="6" name="TextBox 5">
            <a:extLst>
              <a:ext uri="{FF2B5EF4-FFF2-40B4-BE49-F238E27FC236}">
                <a16:creationId xmlns:a16="http://schemas.microsoft.com/office/drawing/2014/main" id="{B176974F-69E2-41E2-A0EC-A7D8FAA4A2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Tree>
    <p:extLst>
      <p:ext uri="{BB962C8B-B14F-4D97-AF65-F5344CB8AC3E}">
        <p14:creationId xmlns:p14="http://schemas.microsoft.com/office/powerpoint/2010/main" val="485473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A8B50-827B-4DF5-B232-18F60057ED8A}"/>
              </a:ext>
            </a:extLst>
          </p:cNvPr>
          <p:cNvSpPr>
            <a:spLocks noGrp="1"/>
          </p:cNvSpPr>
          <p:nvPr>
            <p:ph type="title"/>
          </p:nvPr>
        </p:nvSpPr>
        <p:spPr/>
        <p:txBody>
          <a:bodyPr>
            <a:normAutofit/>
          </a:bodyPr>
          <a:lstStyle/>
          <a:p>
            <a:r>
              <a:rPr lang="en-US" b="1"/>
              <a:t>Instructional Programming</a:t>
            </a:r>
          </a:p>
        </p:txBody>
      </p:sp>
      <p:sp>
        <p:nvSpPr>
          <p:cNvPr id="3" name="Content Placeholder 2">
            <a:extLst>
              <a:ext uri="{FF2B5EF4-FFF2-40B4-BE49-F238E27FC236}">
                <a16:creationId xmlns:a16="http://schemas.microsoft.com/office/drawing/2014/main" id="{58A5D799-A1DA-41C4-97AE-D51AA5305A6C}"/>
              </a:ext>
            </a:extLst>
          </p:cNvPr>
          <p:cNvSpPr>
            <a:spLocks noGrp="1"/>
          </p:cNvSpPr>
          <p:nvPr>
            <p:ph sz="half" idx="1"/>
          </p:nvPr>
        </p:nvSpPr>
        <p:spPr>
          <a:xfrm>
            <a:off x="3677412" y="868680"/>
            <a:ext cx="3804920" cy="5120640"/>
          </a:xfrm>
        </p:spPr>
        <p:txBody>
          <a:bodyPr>
            <a:normAutofit/>
          </a:bodyPr>
          <a:lstStyle/>
          <a:p>
            <a:r>
              <a:rPr lang="en-US" sz="3200" b="1">
                <a:ea typeface="+mn-lt"/>
                <a:cs typeface="+mn-lt"/>
              </a:rPr>
              <a:t>Each LEA must use a minimum of 20% of its allocation to address learning loss related to the COVID public health crisis</a:t>
            </a:r>
            <a:endParaRPr lang="en-US" b="1"/>
          </a:p>
        </p:txBody>
      </p:sp>
      <p:sp>
        <p:nvSpPr>
          <p:cNvPr id="4" name="Content Placeholder 3">
            <a:extLst>
              <a:ext uri="{FF2B5EF4-FFF2-40B4-BE49-F238E27FC236}">
                <a16:creationId xmlns:a16="http://schemas.microsoft.com/office/drawing/2014/main" id="{053F9EA9-C428-445A-9F1B-61C55DD34C03}"/>
              </a:ext>
            </a:extLst>
          </p:cNvPr>
          <p:cNvSpPr>
            <a:spLocks noGrp="1"/>
          </p:cNvSpPr>
          <p:nvPr>
            <p:ph sz="half" idx="2"/>
          </p:nvPr>
        </p:nvSpPr>
        <p:spPr/>
        <p:txBody>
          <a:bodyPr vert="horz" lIns="91440" tIns="45720" rIns="91440" bIns="45720" rtlCol="0" anchor="ctr">
            <a:noAutofit/>
          </a:bodyPr>
          <a:lstStyle/>
          <a:p>
            <a:pPr marL="0" indent="0">
              <a:buNone/>
            </a:pPr>
            <a:r>
              <a:rPr lang="en-US" sz="2800" b="1"/>
              <a:t>Interventions must be evidenced-based and target those students most impacted by the crisis, such as: </a:t>
            </a:r>
            <a:endParaRPr lang="en-US" b="1"/>
          </a:p>
          <a:p>
            <a:pPr>
              <a:buFont typeface="Arial" pitchFamily="18" charset="2"/>
              <a:buChar char="•"/>
            </a:pPr>
            <a:r>
              <a:rPr lang="en-US" sz="2800" b="1"/>
              <a:t>Students with Disabilities </a:t>
            </a:r>
          </a:p>
          <a:p>
            <a:pPr>
              <a:buFont typeface="Arial" pitchFamily="18" charset="2"/>
              <a:buChar char="•"/>
            </a:pPr>
            <a:r>
              <a:rPr lang="en-US" sz="2800" b="1"/>
              <a:t>English Language Learners</a:t>
            </a:r>
          </a:p>
          <a:p>
            <a:pPr>
              <a:buFont typeface="Arial" pitchFamily="18" charset="2"/>
              <a:buChar char="•"/>
            </a:pPr>
            <a:r>
              <a:rPr lang="en-US" sz="2800" b="1"/>
              <a:t>Low-income students</a:t>
            </a:r>
          </a:p>
        </p:txBody>
      </p:sp>
    </p:spTree>
    <p:extLst>
      <p:ext uri="{BB962C8B-B14F-4D97-AF65-F5344CB8AC3E}">
        <p14:creationId xmlns:p14="http://schemas.microsoft.com/office/powerpoint/2010/main" val="2000105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DFC304-9EF4-4076-947F-846FB72F3E86}"/>
              </a:ext>
            </a:extLst>
          </p:cNvPr>
          <p:cNvSpPr>
            <a:spLocks noGrp="1"/>
          </p:cNvSpPr>
          <p:nvPr>
            <p:ph type="title"/>
          </p:nvPr>
        </p:nvSpPr>
        <p:spPr/>
        <p:txBody>
          <a:bodyPr>
            <a:normAutofit/>
          </a:bodyPr>
          <a:lstStyle/>
          <a:p>
            <a:r>
              <a:rPr lang="en-US"/>
              <a:t>Instructional Programming:</a:t>
            </a:r>
            <a:br>
              <a:rPr lang="en-US"/>
            </a:br>
            <a:r>
              <a:rPr lang="en-US"/>
              <a:t>All evidence-based interventions must address one or more of the categories of need listed.</a:t>
            </a:r>
          </a:p>
        </p:txBody>
      </p:sp>
      <p:sp>
        <p:nvSpPr>
          <p:cNvPr id="3" name="Content Placeholder 2">
            <a:extLst>
              <a:ext uri="{FF2B5EF4-FFF2-40B4-BE49-F238E27FC236}">
                <a16:creationId xmlns:a16="http://schemas.microsoft.com/office/drawing/2014/main" id="{46B70D07-2928-4BC8-AA13-94F49E34D0DA}"/>
              </a:ext>
            </a:extLst>
          </p:cNvPr>
          <p:cNvSpPr>
            <a:spLocks noGrp="1"/>
          </p:cNvSpPr>
          <p:nvPr>
            <p:ph idx="1"/>
          </p:nvPr>
        </p:nvSpPr>
        <p:spPr/>
        <p:txBody>
          <a:bodyPr/>
          <a:lstStyle/>
          <a:p>
            <a:r>
              <a:rPr lang="en-US" sz="2400" b="1"/>
              <a:t>Strategies or programs to address the needs of high-risk student groups</a:t>
            </a:r>
          </a:p>
          <a:p>
            <a:r>
              <a:rPr lang="en-US" sz="2400" b="1"/>
              <a:t>Strategies or programs to address academic learning loss</a:t>
            </a:r>
          </a:p>
          <a:p>
            <a:r>
              <a:rPr lang="en-US" sz="2400" b="1"/>
              <a:t>Programs to extend learning opportunities, both remedial and enrichment, beyond the regular school day (summer, before or after school)</a:t>
            </a:r>
          </a:p>
          <a:p>
            <a:r>
              <a:rPr lang="en-US" sz="2400" b="1"/>
              <a:t>Strategies or programs to meet students' social and emotional learning needs</a:t>
            </a:r>
          </a:p>
        </p:txBody>
      </p:sp>
    </p:spTree>
    <p:extLst>
      <p:ext uri="{BB962C8B-B14F-4D97-AF65-F5344CB8AC3E}">
        <p14:creationId xmlns:p14="http://schemas.microsoft.com/office/powerpoint/2010/main" val="1239485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61897-C6ED-4EDC-94BA-36E5FADB7818}"/>
              </a:ext>
            </a:extLst>
          </p:cNvPr>
          <p:cNvSpPr>
            <a:spLocks noGrp="1"/>
          </p:cNvSpPr>
          <p:nvPr>
            <p:ph type="title"/>
          </p:nvPr>
        </p:nvSpPr>
        <p:spPr/>
        <p:txBody>
          <a:bodyPr/>
          <a:lstStyle/>
          <a:p>
            <a:r>
              <a:rPr lang="en-US"/>
              <a:t>Instructional Programming:</a:t>
            </a:r>
            <a:br>
              <a:rPr lang="en-US"/>
            </a:br>
            <a:r>
              <a:rPr lang="en-US"/>
              <a:t>Elementary Enrichment and</a:t>
            </a:r>
            <a:br>
              <a:rPr lang="en-US"/>
            </a:br>
            <a:r>
              <a:rPr lang="en-US"/>
              <a:t>Interventions</a:t>
            </a:r>
          </a:p>
        </p:txBody>
      </p:sp>
      <p:sp>
        <p:nvSpPr>
          <p:cNvPr id="3" name="Content Placeholder 2">
            <a:extLst>
              <a:ext uri="{FF2B5EF4-FFF2-40B4-BE49-F238E27FC236}">
                <a16:creationId xmlns:a16="http://schemas.microsoft.com/office/drawing/2014/main" id="{3EF5B8F3-F51F-4FCB-A879-C6D6FEB5A90C}"/>
              </a:ext>
            </a:extLst>
          </p:cNvPr>
          <p:cNvSpPr>
            <a:spLocks noGrp="1"/>
          </p:cNvSpPr>
          <p:nvPr>
            <p:ph idx="1"/>
          </p:nvPr>
        </p:nvSpPr>
        <p:spPr/>
        <p:txBody>
          <a:bodyPr vert="horz" lIns="91440" tIns="45720" rIns="91440" bIns="45720" rtlCol="0" anchor="ctr">
            <a:noAutofit/>
          </a:bodyPr>
          <a:lstStyle/>
          <a:p>
            <a:r>
              <a:rPr lang="en-US" sz="2400" b="1">
                <a:solidFill>
                  <a:schemeClr val="tx2"/>
                </a:solidFill>
              </a:rPr>
              <a:t>Literacy: The District proposes selecting and training eight (8) additional teachers in Reading Recovery to provide Tier 3 services to the lowest performing 1st grade pupils in all elementary schools. </a:t>
            </a:r>
          </a:p>
          <a:p>
            <a:r>
              <a:rPr lang="en-US" sz="2400" b="1">
                <a:solidFill>
                  <a:schemeClr val="tx2"/>
                </a:solidFill>
              </a:rPr>
              <a:t>Literacy: The District proposes purchasing supplemental reading materials to support delivery of differentiated reading instruction in grades Kindergarten, 1, 2 and 3.  Additionally, teacher training on such will be provided. </a:t>
            </a:r>
            <a:endParaRPr lang="en-US">
              <a:solidFill>
                <a:schemeClr val="tx2"/>
              </a:solidFill>
            </a:endParaRPr>
          </a:p>
          <a:p>
            <a:r>
              <a:rPr lang="en-US" sz="2400" b="1">
                <a:solidFill>
                  <a:schemeClr val="tx2"/>
                </a:solidFill>
              </a:rPr>
              <a:t>STEM: The District proposes selecting an additional teacher to provide enriched, project-based instruction to pupils in grades Kindergarten, 1 and 2 at the Primary Sister Schools.  </a:t>
            </a:r>
            <a:endParaRPr lang="en-US">
              <a:solidFill>
                <a:schemeClr val="tx2"/>
              </a:solidFill>
            </a:endParaRPr>
          </a:p>
        </p:txBody>
      </p:sp>
    </p:spTree>
    <p:extLst>
      <p:ext uri="{BB962C8B-B14F-4D97-AF65-F5344CB8AC3E}">
        <p14:creationId xmlns:p14="http://schemas.microsoft.com/office/powerpoint/2010/main" val="4759692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A3EE7-5607-4A3A-A04E-24906A96DBF4}"/>
              </a:ext>
            </a:extLst>
          </p:cNvPr>
          <p:cNvSpPr>
            <a:spLocks noGrp="1"/>
          </p:cNvSpPr>
          <p:nvPr>
            <p:ph type="title"/>
          </p:nvPr>
        </p:nvSpPr>
        <p:spPr>
          <a:xfrm>
            <a:off x="252919" y="1123837"/>
            <a:ext cx="3137982" cy="4601183"/>
          </a:xfrm>
        </p:spPr>
        <p:txBody>
          <a:bodyPr/>
          <a:lstStyle/>
          <a:p>
            <a:r>
              <a:rPr lang="en-US" b="1"/>
              <a:t>Instructional Programming: Elementary Enrichment and Interventions</a:t>
            </a:r>
          </a:p>
        </p:txBody>
      </p:sp>
      <p:sp>
        <p:nvSpPr>
          <p:cNvPr id="3" name="Text Placeholder 2">
            <a:extLst>
              <a:ext uri="{FF2B5EF4-FFF2-40B4-BE49-F238E27FC236}">
                <a16:creationId xmlns:a16="http://schemas.microsoft.com/office/drawing/2014/main" id="{6FD63AE5-673A-4509-87C0-8EDD4A75CEE4}"/>
              </a:ext>
            </a:extLst>
          </p:cNvPr>
          <p:cNvSpPr>
            <a:spLocks noGrp="1"/>
          </p:cNvSpPr>
          <p:nvPr>
            <p:ph type="body" idx="1"/>
          </p:nvPr>
        </p:nvSpPr>
        <p:spPr>
          <a:xfrm>
            <a:off x="3867912" y="1023586"/>
            <a:ext cx="3474720" cy="978317"/>
          </a:xfrm>
        </p:spPr>
        <p:txBody>
          <a:bodyPr>
            <a:normAutofit lnSpcReduction="10000"/>
          </a:bodyPr>
          <a:lstStyle/>
          <a:p>
            <a:r>
              <a:rPr lang="en-US" sz="2400"/>
              <a:t>Elementary Mathematics – renewable expenses:</a:t>
            </a:r>
          </a:p>
        </p:txBody>
      </p:sp>
      <p:sp>
        <p:nvSpPr>
          <p:cNvPr id="4" name="Content Placeholder 3">
            <a:extLst>
              <a:ext uri="{FF2B5EF4-FFF2-40B4-BE49-F238E27FC236}">
                <a16:creationId xmlns:a16="http://schemas.microsoft.com/office/drawing/2014/main" id="{D5274112-6734-4880-9152-FB82C642DE30}"/>
              </a:ext>
            </a:extLst>
          </p:cNvPr>
          <p:cNvSpPr>
            <a:spLocks noGrp="1"/>
          </p:cNvSpPr>
          <p:nvPr>
            <p:ph sz="half" idx="2"/>
          </p:nvPr>
        </p:nvSpPr>
        <p:spPr>
          <a:xfrm>
            <a:off x="3867912" y="1930936"/>
            <a:ext cx="3576939" cy="4227799"/>
          </a:xfrm>
        </p:spPr>
        <p:txBody>
          <a:bodyPr>
            <a:normAutofit lnSpcReduction="10000"/>
          </a:bodyPr>
          <a:lstStyle/>
          <a:p>
            <a:r>
              <a:rPr lang="en-US" b="1"/>
              <a:t>Elementary Enrichment and Academic Intervention Service Programming:</a:t>
            </a:r>
          </a:p>
          <a:p>
            <a:pPr marL="0" indent="0">
              <a:buNone/>
            </a:pPr>
            <a:r>
              <a:rPr lang="en-US" b="1"/>
              <a:t>The District proposes selecting 12 teachers and Teaching Assistants to provide enrichment and Tier 2 mathematics intervention to grades Kindergarten to </a:t>
            </a:r>
            <a:r>
              <a:rPr lang="en-US" b="1">
                <a:solidFill>
                  <a:schemeClr val="tx2"/>
                </a:solidFill>
              </a:rPr>
              <a:t>5 students in all 8 elementary schools.  An additional 4 teachers and 3 Teaching Assistants will be selected to expand programming for the  22-23 school year.</a:t>
            </a:r>
            <a:endParaRPr lang="en-US" b="1" i="1">
              <a:solidFill>
                <a:schemeClr val="tx2"/>
              </a:solidFill>
            </a:endParaRPr>
          </a:p>
        </p:txBody>
      </p:sp>
      <p:sp>
        <p:nvSpPr>
          <p:cNvPr id="5" name="Text Placeholder 4">
            <a:extLst>
              <a:ext uri="{FF2B5EF4-FFF2-40B4-BE49-F238E27FC236}">
                <a16:creationId xmlns:a16="http://schemas.microsoft.com/office/drawing/2014/main" id="{3870918F-4384-46AC-854B-E95D3F8361A6}"/>
              </a:ext>
            </a:extLst>
          </p:cNvPr>
          <p:cNvSpPr>
            <a:spLocks noGrp="1"/>
          </p:cNvSpPr>
          <p:nvPr>
            <p:ph type="body" sz="quarter" idx="3"/>
          </p:nvPr>
        </p:nvSpPr>
        <p:spPr>
          <a:xfrm>
            <a:off x="7705575" y="854253"/>
            <a:ext cx="3771052" cy="982504"/>
          </a:xfrm>
        </p:spPr>
        <p:txBody>
          <a:bodyPr>
            <a:normAutofit lnSpcReduction="10000"/>
          </a:bodyPr>
          <a:lstStyle/>
          <a:p>
            <a:pPr algn="ctr"/>
            <a:r>
              <a:rPr lang="en-US" sz="2400"/>
              <a:t>Elementary Mathematics – nonrenewable expenses:</a:t>
            </a:r>
            <a:endParaRPr lang="en-US"/>
          </a:p>
        </p:txBody>
      </p:sp>
      <p:sp>
        <p:nvSpPr>
          <p:cNvPr id="6" name="Content Placeholder 5">
            <a:extLst>
              <a:ext uri="{FF2B5EF4-FFF2-40B4-BE49-F238E27FC236}">
                <a16:creationId xmlns:a16="http://schemas.microsoft.com/office/drawing/2014/main" id="{AE16B1BB-CD61-456B-98D8-C107A6A0585B}"/>
              </a:ext>
            </a:extLst>
          </p:cNvPr>
          <p:cNvSpPr>
            <a:spLocks noGrp="1"/>
          </p:cNvSpPr>
          <p:nvPr>
            <p:ph sz="quarter" idx="4"/>
          </p:nvPr>
        </p:nvSpPr>
        <p:spPr/>
        <p:txBody>
          <a:bodyPr>
            <a:normAutofit lnSpcReduction="10000"/>
          </a:bodyPr>
          <a:lstStyle/>
          <a:p>
            <a:r>
              <a:rPr lang="en-US" b="1"/>
              <a:t>Curriculum supplies and materials for providing direct instruction to students.  Estimated </a:t>
            </a:r>
            <a:endParaRPr lang="en-US"/>
          </a:p>
          <a:p>
            <a:r>
              <a:rPr lang="en-US" b="1"/>
              <a:t>Professional development for Enrichment and Academic Intervention Service Program teachers, TAs, classroom teachers and physical education teachers.  </a:t>
            </a:r>
            <a:endParaRPr lang="en-US" b="1">
              <a:solidFill>
                <a:srgbClr val="FF0000"/>
              </a:solidFill>
            </a:endParaRPr>
          </a:p>
        </p:txBody>
      </p:sp>
    </p:spTree>
    <p:extLst>
      <p:ext uri="{BB962C8B-B14F-4D97-AF65-F5344CB8AC3E}">
        <p14:creationId xmlns:p14="http://schemas.microsoft.com/office/powerpoint/2010/main" val="2840982359"/>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11966150BA6A4AAE97C26FBC6618D8" ma:contentTypeVersion="4" ma:contentTypeDescription="Create a new document." ma:contentTypeScope="" ma:versionID="b04320b091bed6273e6988c1e3b94ef1">
  <xsd:schema xmlns:xsd="http://www.w3.org/2001/XMLSchema" xmlns:xs="http://www.w3.org/2001/XMLSchema" xmlns:p="http://schemas.microsoft.com/office/2006/metadata/properties" xmlns:ns2="25a284d8-da91-4ae7-8935-456a0130cd73" targetNamespace="http://schemas.microsoft.com/office/2006/metadata/properties" ma:root="true" ma:fieldsID="0658acbb85ed9630c054fa50a8b5173c" ns2:_="">
    <xsd:import namespace="25a284d8-da91-4ae7-8935-456a0130cd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a284d8-da91-4ae7-8935-456a0130cd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8A67EB0-DD73-4376-827B-475FBA4315FC}">
  <ds:schemaRefs>
    <ds:schemaRef ds:uri="25a284d8-da91-4ae7-8935-456a0130cd7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0439853-936F-441E-B783-FAA1C301333B}">
  <ds:schemaRefs>
    <ds:schemaRef ds:uri="http://purl.org/dc/elements/1.1/"/>
    <ds:schemaRef ds:uri="http://schemas.microsoft.com/office/2006/metadata/properties"/>
    <ds:schemaRef ds:uri="http://purl.org/dc/terms/"/>
    <ds:schemaRef ds:uri="http://schemas.openxmlformats.org/package/2006/metadata/core-properties"/>
    <ds:schemaRef ds:uri="25a284d8-da91-4ae7-8935-456a0130cd73"/>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B954D333-1C2F-4C49-A094-E2443DDA70E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Frame</Template>
  <TotalTime>0</TotalTime>
  <Words>2960</Words>
  <Application>Microsoft Office PowerPoint</Application>
  <PresentationFormat>Widescreen</PresentationFormat>
  <Paragraphs>201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Corbel</vt:lpstr>
      <vt:lpstr>Wingdings 2</vt:lpstr>
      <vt:lpstr>Frame</vt:lpstr>
      <vt:lpstr>American Rescue Plan Act Updated Overview</vt:lpstr>
      <vt:lpstr>Safe Return to In-Person Instruction</vt:lpstr>
      <vt:lpstr>NFCSD American Rescue Plan Act – Public Comment</vt:lpstr>
      <vt:lpstr>American Rescue Plan &amp;  Foundation Aid Funding  Niagara Falls City School District Updated American Rescue Plan (ARP Act) 2022‐2023 School Year </vt:lpstr>
      <vt:lpstr>District Allocation</vt:lpstr>
      <vt:lpstr>Instructional Programming</vt:lpstr>
      <vt:lpstr>Instructional Programming: All evidence-based interventions must address one or more of the categories of need listed.</vt:lpstr>
      <vt:lpstr>Instructional Programming: Elementary Enrichment and Interventions</vt:lpstr>
      <vt:lpstr>Instructional Programming: Elementary Enrichment and Interventions</vt:lpstr>
      <vt:lpstr>Instructional Programming: Elementary, Prep and High School </vt:lpstr>
      <vt:lpstr>Instructional Programming: High School</vt:lpstr>
      <vt:lpstr>Instructional Programming: Culturally Responsive- Sustaining Education and Social-Emotional Supports</vt:lpstr>
      <vt:lpstr>Overview of Federal Pandemic Funding Sources</vt:lpstr>
      <vt:lpstr>American Rescue Plan (ARP) Spending Plan to be Reported in Required Format</vt:lpstr>
      <vt:lpstr>PowerPoint Presentation</vt:lpstr>
      <vt:lpstr>American  Rescue Plan (ARP)Spending  Plan to be  Reported in  Required  Format  Detail Cont. </vt:lpstr>
      <vt:lpstr>American  Rescue  Plan (ARP) Spending  Plan to be  Reported in Required Format  Detail Cont.  </vt:lpstr>
      <vt:lpstr>2021 – 2022 District Technology Upgrades  Infrastructure    Network device replacements   Security implementations</vt:lpstr>
      <vt:lpstr>Technology Upgrades: Future Planning</vt:lpstr>
      <vt:lpstr>Qualifying Facilities Improvements</vt:lpstr>
      <vt:lpstr>Public Opportunity for Questions or Comments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Carella, Richard</dc:creator>
  <cp:lastModifiedBy>Pratt, Terence</cp:lastModifiedBy>
  <cp:revision>53</cp:revision>
  <dcterms:created xsi:type="dcterms:W3CDTF">2021-06-17T20:11:53Z</dcterms:created>
  <dcterms:modified xsi:type="dcterms:W3CDTF">2022-06-24T12:09:43Z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0x0101005211966150BA6A4AAE97C26FBC6618D8</vt:lpwstr>
  </property>
</Properties>
</file>